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2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3" r:id="rId26"/>
    <p:sldId id="281" r:id="rId27"/>
    <p:sldId id="279" r:id="rId28"/>
    <p:sldId id="28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9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96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82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40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35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2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08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7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9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88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7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60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57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DAF61AA-5A98-4049-A93E-477E5505141A}" type="datetimeFigureOut">
              <a:rPr lang="en-US" smtClean="0"/>
              <a:pPr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30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1/24/2021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399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Imagen digital de una ciudad&#10;&#10;Descripción generada automáticamente">
            <a:extLst>
              <a:ext uri="{FF2B5EF4-FFF2-40B4-BE49-F238E27FC236}">
                <a16:creationId xmlns:a16="http://schemas.microsoft.com/office/drawing/2014/main" id="{209D7D0A-C38C-436A-990A-84373D9D9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81" r="9091" b="1181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8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7F4BE1-C0B9-44E7-BC2A-32B099805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0" y="447188"/>
            <a:ext cx="4930400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 err="1">
                <a:latin typeface="Dancing Script" pitchFamily="2" charset="0"/>
              </a:rPr>
              <a:t>Instadroid</a:t>
            </a:r>
            <a:endParaRPr lang="en-US" sz="6600" dirty="0">
              <a:latin typeface="Dancing Script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EB183F-C111-44E7-84D2-A5C92B0B6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712" y="2413000"/>
            <a:ext cx="4921687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Proyecto Fin de Grado </a:t>
            </a:r>
          </a:p>
          <a:p>
            <a:pPr algn="r"/>
            <a:r>
              <a:rPr lang="en-US" dirty="0"/>
              <a:t>Desarrollo de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Multiplataforma</a:t>
            </a:r>
            <a:endParaRPr lang="en-US" dirty="0"/>
          </a:p>
          <a:p>
            <a:pPr algn="r"/>
            <a:r>
              <a:rPr lang="en-US" dirty="0"/>
              <a:t>CIFP Virgen de </a:t>
            </a:r>
            <a:r>
              <a:rPr lang="en-US" dirty="0" err="1"/>
              <a:t>Gracia</a:t>
            </a:r>
            <a:endParaRPr lang="en-US" dirty="0"/>
          </a:p>
          <a:p>
            <a:pPr algn="r"/>
            <a:r>
              <a:rPr lang="en-US" dirty="0"/>
              <a:t>Carlos González Díez</a:t>
            </a:r>
          </a:p>
        </p:txBody>
      </p:sp>
    </p:spTree>
    <p:extLst>
      <p:ext uri="{BB962C8B-B14F-4D97-AF65-F5344CB8AC3E}">
        <p14:creationId xmlns:p14="http://schemas.microsoft.com/office/powerpoint/2010/main" val="701431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E39E1-AAB5-4B3F-A064-772DDBC27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1AB05D-AF33-4BE0-B72E-776E03EA4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03853"/>
            <a:ext cx="10572000" cy="1038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CASOS DE USO</a:t>
            </a:r>
            <a:endParaRPr lang="en-US" sz="5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95EBFBE-5CF5-4EE7-A7F2-7D895AE03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655" y="1542661"/>
            <a:ext cx="5675410" cy="488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51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2A7114-A37C-471A-A4E4-72CA848B6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4803" r="544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4FCF3B-1362-49CA-90C9-A3779748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r>
              <a:rPr lang="es-ES" dirty="0"/>
              <a:t>DISEÑO DE LA SOLUCIÓN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4C0998-7600-4A8C-BC3E-63CFAEA90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08" y="2006600"/>
            <a:ext cx="5055923" cy="3632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dirty="0"/>
              <a:t>PROTOTIPADO UI COMPLETO EN DOCUMENTACIÓN Y VÍDEO EXPLICATIVO EN YOUTUBE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E8F5F4A1-0059-4D5C-859F-90CF062FF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882" y="4770413"/>
            <a:ext cx="2466652" cy="173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1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F1F689-BD84-4BD2-A649-497370713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180" cy="68691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E59DF5A-66D4-442C-860B-EE35F673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PROTOTIPADO UI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1C3463-489F-40AE-B0AB-2E254DBED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LA NAVEGABILIDAD DE LAS PANTALLAS SE CORRESPONDE CON LOS CASOS DE USO. ESTAS SON LAS PANTALLAS MÁS RELEVANTES.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60BD156-64F8-4249-A482-F436B2F24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03" y="640078"/>
            <a:ext cx="1703586" cy="3602737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B06D73E-A9F7-4AB1-A96A-794981518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739" y="640080"/>
            <a:ext cx="1705642" cy="3602736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28BB37-994B-4BD4-84CB-752AD2463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481" y="640080"/>
            <a:ext cx="1719683" cy="3602736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8E171AA-903F-4939-A30E-51ADFBB85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9861" y="640080"/>
            <a:ext cx="1740452" cy="3602736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36788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C60B47-A6CA-4C97-8FD1-EC6F42DA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 err="1">
                <a:solidFill>
                  <a:srgbClr val="FFFFFF"/>
                </a:solidFill>
              </a:rPr>
              <a:t>Diagrama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clases</a:t>
            </a: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ACFFA78-3B44-4F98-BABC-45361FC49D5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961" y="663561"/>
            <a:ext cx="6612856" cy="517144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2EB85E7-B44B-4EF4-B308-0981FC1EC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749" y="2024743"/>
            <a:ext cx="3575737" cy="4016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ASOCIACIONES DE COMPOSICIÓN. SI DESAPARECE EL USUARIO DESAPARECE TODO LO DEMÁS</a:t>
            </a:r>
          </a:p>
        </p:txBody>
      </p:sp>
    </p:spTree>
    <p:extLst>
      <p:ext uri="{BB962C8B-B14F-4D97-AF65-F5344CB8AC3E}">
        <p14:creationId xmlns:p14="http://schemas.microsoft.com/office/powerpoint/2010/main" val="1011051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D02FB3-0169-4B3C-AAC2-767AC06F7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s-ES" sz="3000">
                <a:solidFill>
                  <a:srgbClr val="FFFFFF"/>
                </a:solidFill>
              </a:rPr>
              <a:t>PERSISTENCIA DE LA INFORMACIÓN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004DFF-6D42-4088-9F5A-667C52E8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>
                <a:solidFill>
                  <a:srgbClr val="FFFFFF"/>
                </a:solidFill>
              </a:rPr>
              <a:t>Uso</a:t>
            </a:r>
            <a:r>
              <a:rPr lang="en-US" sz="1600" dirty="0">
                <a:solidFill>
                  <a:srgbClr val="FFFFFF"/>
                </a:solidFill>
              </a:rPr>
              <a:t> de NoSQL por  </a:t>
            </a:r>
            <a:r>
              <a:rPr lang="en-US" sz="1600">
                <a:solidFill>
                  <a:srgbClr val="FFFFFF"/>
                </a:solidFill>
              </a:rPr>
              <a:t>necesidad</a:t>
            </a:r>
            <a:r>
              <a:rPr lang="en-US" sz="1600" dirty="0">
                <a:solidFill>
                  <a:srgbClr val="FFFFFF"/>
                </a:solidFill>
              </a:rPr>
              <a:t> de carga de </a:t>
            </a:r>
            <a:r>
              <a:rPr lang="en-US" sz="1600">
                <a:solidFill>
                  <a:srgbClr val="FFFFFF"/>
                </a:solidFill>
              </a:rPr>
              <a:t>datos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>
                <a:solidFill>
                  <a:srgbClr val="FFFFFF"/>
                </a:solidFill>
              </a:rPr>
              <a:t>en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>
                <a:solidFill>
                  <a:srgbClr val="FFFFFF"/>
                </a:solidFill>
              </a:rPr>
              <a:t>tiempo</a:t>
            </a:r>
            <a:r>
              <a:rPr lang="en-US" sz="1600" dirty="0">
                <a:solidFill>
                  <a:srgbClr val="FFFFFF"/>
                </a:solidFill>
              </a:rPr>
              <a:t> real que </a:t>
            </a:r>
            <a:r>
              <a:rPr lang="en-US" sz="1600">
                <a:solidFill>
                  <a:srgbClr val="FFFFFF"/>
                </a:solidFill>
              </a:rPr>
              <a:t>tiene</a:t>
            </a:r>
            <a:r>
              <a:rPr lang="en-US" sz="1600" dirty="0">
                <a:solidFill>
                  <a:srgbClr val="FFFFFF"/>
                </a:solidFill>
              </a:rPr>
              <a:t> el </a:t>
            </a:r>
            <a:r>
              <a:rPr lang="en-US" sz="1600" dirty="0" err="1">
                <a:solidFill>
                  <a:srgbClr val="FFFFFF"/>
                </a:solidFill>
              </a:rPr>
              <a:t>proyecto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C88940D-2406-43EB-B12C-3BAD08755FCE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790" y="1385501"/>
            <a:ext cx="6267743" cy="3788353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848523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9FC970-37D2-49A6-95CD-19869C400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s-ES" sz="3200">
                <a:solidFill>
                  <a:srgbClr val="FFFFFF"/>
                </a:solidFill>
              </a:rPr>
              <a:t>DISEÑO DE LA ARQUITECTURA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7ED2998-848C-40A8-BEF0-2734DC8007E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356" y="1565082"/>
            <a:ext cx="6612856" cy="3727835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F77114-9BD7-4243-9BCE-2A2153DEB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749" y="2024743"/>
            <a:ext cx="3575737" cy="4016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FF"/>
                </a:solidFill>
              </a:rPr>
              <a:t>FIREBASE &amp; FLUTTER</a:t>
            </a:r>
          </a:p>
          <a:p>
            <a:pPr marL="0" indent="0">
              <a:buNone/>
            </a:pPr>
            <a:endParaRPr lang="en-US" sz="1600" b="1" i="1" dirty="0">
              <a:solidFill>
                <a:srgbClr val="FFFFFF"/>
              </a:solidFill>
            </a:endParaRPr>
          </a:p>
          <a:p>
            <a:r>
              <a:rPr lang="en-US" sz="1600" dirty="0" err="1">
                <a:solidFill>
                  <a:srgbClr val="FFFFFF"/>
                </a:solidFill>
              </a:rPr>
              <a:t>En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tiempo</a:t>
            </a:r>
            <a:r>
              <a:rPr lang="en-US" sz="1600" dirty="0">
                <a:solidFill>
                  <a:srgbClr val="FFFFFF"/>
                </a:solidFill>
              </a:rPr>
              <a:t> real</a:t>
            </a:r>
          </a:p>
          <a:p>
            <a:r>
              <a:rPr lang="en-US" sz="1600" dirty="0" err="1">
                <a:solidFill>
                  <a:srgbClr val="FFFFFF"/>
                </a:solidFill>
              </a:rPr>
              <a:t>Basada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en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servicios</a:t>
            </a:r>
            <a:r>
              <a:rPr lang="en-US" sz="1600" dirty="0">
                <a:solidFill>
                  <a:srgbClr val="FFFFFF"/>
                </a:solidFill>
              </a:rPr>
              <a:t> web</a:t>
            </a:r>
          </a:p>
          <a:p>
            <a:r>
              <a:rPr lang="en-US" sz="1600" dirty="0" err="1">
                <a:solidFill>
                  <a:srgbClr val="FFFFFF"/>
                </a:solidFill>
              </a:rPr>
              <a:t>Orientada</a:t>
            </a:r>
            <a:r>
              <a:rPr lang="en-US" sz="1600" dirty="0">
                <a:solidFill>
                  <a:srgbClr val="FFFFFF"/>
                </a:solidFill>
              </a:rPr>
              <a:t> a </a:t>
            </a:r>
            <a:r>
              <a:rPr lang="en-US" sz="1600" dirty="0" err="1">
                <a:solidFill>
                  <a:srgbClr val="FFFFFF"/>
                </a:solidFill>
              </a:rPr>
              <a:t>servicios</a:t>
            </a: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600" b="1" i="1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600" b="1" i="1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400" b="1" i="1" dirty="0">
                <a:solidFill>
                  <a:srgbClr val="FFFFFF"/>
                </a:solidFill>
              </a:rPr>
              <a:t>COMUNICACIÓN HTTP</a:t>
            </a:r>
          </a:p>
          <a:p>
            <a:pPr marL="0" indent="0">
              <a:buNone/>
            </a:pPr>
            <a:endParaRPr lang="en-US" sz="1600" b="1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749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130D57-C5F7-49F2-83FF-4F4EAF43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25" y="1303113"/>
            <a:ext cx="3372079" cy="4251775"/>
          </a:xfrm>
          <a:effectLst/>
        </p:spPr>
        <p:txBody>
          <a:bodyPr anchor="ctr">
            <a:normAutofit/>
          </a:bodyPr>
          <a:lstStyle/>
          <a:p>
            <a:r>
              <a:rPr lang="es-ES" sz="3400"/>
              <a:t>JUSTIFICACIÓN TECNOLÓGICA</a:t>
            </a: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8F2977E-E0AE-4EB4-A059-59E908EB8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666761" y="-666761"/>
            <a:ext cx="6858002" cy="8191524"/>
          </a:xfrm>
          <a:custGeom>
            <a:avLst/>
            <a:gdLst>
              <a:gd name="connsiteX0" fmla="*/ 6858002 w 6858002"/>
              <a:gd name="connsiteY0" fmla="*/ 6080676 h 8191524"/>
              <a:gd name="connsiteX1" fmla="*/ 3829244 w 6858002"/>
              <a:gd name="connsiteY1" fmla="*/ 8068294 h 8191524"/>
              <a:gd name="connsiteX2" fmla="*/ 3827371 w 6858002"/>
              <a:gd name="connsiteY2" fmla="*/ 8069839 h 8191524"/>
              <a:gd name="connsiteX3" fmla="*/ 3824585 w 6858002"/>
              <a:gd name="connsiteY3" fmla="*/ 8071350 h 8191524"/>
              <a:gd name="connsiteX4" fmla="*/ 3798695 w 6858002"/>
              <a:gd name="connsiteY4" fmla="*/ 8088342 h 8191524"/>
              <a:gd name="connsiteX5" fmla="*/ 3785013 w 6858002"/>
              <a:gd name="connsiteY5" fmla="*/ 8092830 h 8191524"/>
              <a:gd name="connsiteX6" fmla="*/ 3706341 w 6858002"/>
              <a:gd name="connsiteY6" fmla="*/ 8135531 h 8191524"/>
              <a:gd name="connsiteX7" fmla="*/ 3429000 w 6858002"/>
              <a:gd name="connsiteY7" fmla="*/ 8191524 h 8191524"/>
              <a:gd name="connsiteX8" fmla="*/ 3151660 w 6858002"/>
              <a:gd name="connsiteY8" fmla="*/ 8135531 h 8191524"/>
              <a:gd name="connsiteX9" fmla="*/ 3072998 w 6858002"/>
              <a:gd name="connsiteY9" fmla="*/ 8092835 h 8191524"/>
              <a:gd name="connsiteX10" fmla="*/ 3059300 w 6858002"/>
              <a:gd name="connsiteY10" fmla="*/ 8088342 h 8191524"/>
              <a:gd name="connsiteX11" fmla="*/ 3033385 w 6858002"/>
              <a:gd name="connsiteY11" fmla="*/ 8071334 h 8191524"/>
              <a:gd name="connsiteX12" fmla="*/ 3030629 w 6858002"/>
              <a:gd name="connsiteY12" fmla="*/ 8069839 h 8191524"/>
              <a:gd name="connsiteX13" fmla="*/ 3028777 w 6858002"/>
              <a:gd name="connsiteY13" fmla="*/ 8068310 h 8191524"/>
              <a:gd name="connsiteX14" fmla="*/ 2 w 6858002"/>
              <a:gd name="connsiteY14" fmla="*/ 6080676 h 8191524"/>
              <a:gd name="connsiteX15" fmla="*/ 6858002 w 6858002"/>
              <a:gd name="connsiteY15" fmla="*/ 0 h 8191524"/>
              <a:gd name="connsiteX16" fmla="*/ 6858002 w 6858002"/>
              <a:gd name="connsiteY16" fmla="*/ 2634972 h 8191524"/>
              <a:gd name="connsiteX17" fmla="*/ 6858002 w 6858002"/>
              <a:gd name="connsiteY17" fmla="*/ 2984308 h 8191524"/>
              <a:gd name="connsiteX18" fmla="*/ 6858002 w 6858002"/>
              <a:gd name="connsiteY18" fmla="*/ 3291840 h 8191524"/>
              <a:gd name="connsiteX19" fmla="*/ 6858002 w 6858002"/>
              <a:gd name="connsiteY19" fmla="*/ 6080675 h 8191524"/>
              <a:gd name="connsiteX20" fmla="*/ 2 w 6858002"/>
              <a:gd name="connsiteY20" fmla="*/ 6080675 h 8191524"/>
              <a:gd name="connsiteX21" fmla="*/ 2 w 6858002"/>
              <a:gd name="connsiteY21" fmla="*/ 3291840 h 8191524"/>
              <a:gd name="connsiteX22" fmla="*/ 0 w 6858002"/>
              <a:gd name="connsiteY22" fmla="*/ 3291840 h 8191524"/>
              <a:gd name="connsiteX23" fmla="*/ 0 w 6858002"/>
              <a:gd name="connsiteY23" fmla="*/ 0 h 819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2" h="8191524">
                <a:moveTo>
                  <a:pt x="6858002" y="6080676"/>
                </a:moveTo>
                <a:lnTo>
                  <a:pt x="3829244" y="8068294"/>
                </a:lnTo>
                <a:lnTo>
                  <a:pt x="3827371" y="8069839"/>
                </a:lnTo>
                <a:lnTo>
                  <a:pt x="3824585" y="8071350"/>
                </a:lnTo>
                <a:lnTo>
                  <a:pt x="3798695" y="8088342"/>
                </a:lnTo>
                <a:lnTo>
                  <a:pt x="3785013" y="8092830"/>
                </a:lnTo>
                <a:lnTo>
                  <a:pt x="3706341" y="8135531"/>
                </a:lnTo>
                <a:cubicBezTo>
                  <a:pt x="3621098" y="8171586"/>
                  <a:pt x="3527377" y="8191524"/>
                  <a:pt x="3429000" y="8191524"/>
                </a:cubicBezTo>
                <a:cubicBezTo>
                  <a:pt x="3330623" y="8191524"/>
                  <a:pt x="3236903" y="8171586"/>
                  <a:pt x="3151660" y="8135531"/>
                </a:cubicBezTo>
                <a:lnTo>
                  <a:pt x="3072998" y="8092835"/>
                </a:lnTo>
                <a:lnTo>
                  <a:pt x="3059300" y="8088342"/>
                </a:lnTo>
                <a:lnTo>
                  <a:pt x="3033385" y="8071334"/>
                </a:lnTo>
                <a:lnTo>
                  <a:pt x="3030629" y="8069839"/>
                </a:lnTo>
                <a:lnTo>
                  <a:pt x="3028777" y="8068310"/>
                </a:lnTo>
                <a:lnTo>
                  <a:pt x="2" y="6080676"/>
                </a:lnTo>
                <a:close/>
                <a:moveTo>
                  <a:pt x="6858002" y="0"/>
                </a:moveTo>
                <a:lnTo>
                  <a:pt x="6858002" y="2634972"/>
                </a:lnTo>
                <a:lnTo>
                  <a:pt x="6858002" y="2984308"/>
                </a:lnTo>
                <a:lnTo>
                  <a:pt x="6858002" y="3291840"/>
                </a:lnTo>
                <a:lnTo>
                  <a:pt x="6858002" y="6080675"/>
                </a:lnTo>
                <a:lnTo>
                  <a:pt x="2" y="6080675"/>
                </a:lnTo>
                <a:lnTo>
                  <a:pt x="2" y="3291840"/>
                </a:lnTo>
                <a:lnTo>
                  <a:pt x="0" y="32918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604FC1EB-2342-4C50-BFC4-DAD44C957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259" y="325374"/>
            <a:ext cx="3060279" cy="3798758"/>
          </a:xfrm>
          <a:effectLst/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249246F4-FA1E-4149-86BE-0EC34EB09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838" y="2862555"/>
            <a:ext cx="3454270" cy="345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61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0993CF-F242-4236-9E23-3447C75E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25" y="1303113"/>
            <a:ext cx="3372079" cy="4251775"/>
          </a:xfrm>
          <a:effectLst/>
        </p:spPr>
        <p:txBody>
          <a:bodyPr anchor="ctr">
            <a:normAutofit/>
          </a:bodyPr>
          <a:lstStyle/>
          <a:p>
            <a:r>
              <a:rPr lang="es-ES" dirty="0"/>
              <a:t>DEMO: ASPECTOS MÁS RELEVANTES</a:t>
            </a: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8F2977E-E0AE-4EB4-A059-59E908EB8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666761" y="-666761"/>
            <a:ext cx="6858002" cy="8191524"/>
          </a:xfrm>
          <a:custGeom>
            <a:avLst/>
            <a:gdLst>
              <a:gd name="connsiteX0" fmla="*/ 6858002 w 6858002"/>
              <a:gd name="connsiteY0" fmla="*/ 6080676 h 8191524"/>
              <a:gd name="connsiteX1" fmla="*/ 3829244 w 6858002"/>
              <a:gd name="connsiteY1" fmla="*/ 8068294 h 8191524"/>
              <a:gd name="connsiteX2" fmla="*/ 3827371 w 6858002"/>
              <a:gd name="connsiteY2" fmla="*/ 8069839 h 8191524"/>
              <a:gd name="connsiteX3" fmla="*/ 3824585 w 6858002"/>
              <a:gd name="connsiteY3" fmla="*/ 8071350 h 8191524"/>
              <a:gd name="connsiteX4" fmla="*/ 3798695 w 6858002"/>
              <a:gd name="connsiteY4" fmla="*/ 8088342 h 8191524"/>
              <a:gd name="connsiteX5" fmla="*/ 3785013 w 6858002"/>
              <a:gd name="connsiteY5" fmla="*/ 8092830 h 8191524"/>
              <a:gd name="connsiteX6" fmla="*/ 3706341 w 6858002"/>
              <a:gd name="connsiteY6" fmla="*/ 8135531 h 8191524"/>
              <a:gd name="connsiteX7" fmla="*/ 3429000 w 6858002"/>
              <a:gd name="connsiteY7" fmla="*/ 8191524 h 8191524"/>
              <a:gd name="connsiteX8" fmla="*/ 3151660 w 6858002"/>
              <a:gd name="connsiteY8" fmla="*/ 8135531 h 8191524"/>
              <a:gd name="connsiteX9" fmla="*/ 3072998 w 6858002"/>
              <a:gd name="connsiteY9" fmla="*/ 8092835 h 8191524"/>
              <a:gd name="connsiteX10" fmla="*/ 3059300 w 6858002"/>
              <a:gd name="connsiteY10" fmla="*/ 8088342 h 8191524"/>
              <a:gd name="connsiteX11" fmla="*/ 3033385 w 6858002"/>
              <a:gd name="connsiteY11" fmla="*/ 8071334 h 8191524"/>
              <a:gd name="connsiteX12" fmla="*/ 3030629 w 6858002"/>
              <a:gd name="connsiteY12" fmla="*/ 8069839 h 8191524"/>
              <a:gd name="connsiteX13" fmla="*/ 3028777 w 6858002"/>
              <a:gd name="connsiteY13" fmla="*/ 8068310 h 8191524"/>
              <a:gd name="connsiteX14" fmla="*/ 2 w 6858002"/>
              <a:gd name="connsiteY14" fmla="*/ 6080676 h 8191524"/>
              <a:gd name="connsiteX15" fmla="*/ 6858002 w 6858002"/>
              <a:gd name="connsiteY15" fmla="*/ 0 h 8191524"/>
              <a:gd name="connsiteX16" fmla="*/ 6858002 w 6858002"/>
              <a:gd name="connsiteY16" fmla="*/ 2634972 h 8191524"/>
              <a:gd name="connsiteX17" fmla="*/ 6858002 w 6858002"/>
              <a:gd name="connsiteY17" fmla="*/ 2984308 h 8191524"/>
              <a:gd name="connsiteX18" fmla="*/ 6858002 w 6858002"/>
              <a:gd name="connsiteY18" fmla="*/ 3291840 h 8191524"/>
              <a:gd name="connsiteX19" fmla="*/ 6858002 w 6858002"/>
              <a:gd name="connsiteY19" fmla="*/ 6080675 h 8191524"/>
              <a:gd name="connsiteX20" fmla="*/ 2 w 6858002"/>
              <a:gd name="connsiteY20" fmla="*/ 6080675 h 8191524"/>
              <a:gd name="connsiteX21" fmla="*/ 2 w 6858002"/>
              <a:gd name="connsiteY21" fmla="*/ 3291840 h 8191524"/>
              <a:gd name="connsiteX22" fmla="*/ 0 w 6858002"/>
              <a:gd name="connsiteY22" fmla="*/ 3291840 h 8191524"/>
              <a:gd name="connsiteX23" fmla="*/ 0 w 6858002"/>
              <a:gd name="connsiteY23" fmla="*/ 0 h 819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2" h="8191524">
                <a:moveTo>
                  <a:pt x="6858002" y="6080676"/>
                </a:moveTo>
                <a:lnTo>
                  <a:pt x="3829244" y="8068294"/>
                </a:lnTo>
                <a:lnTo>
                  <a:pt x="3827371" y="8069839"/>
                </a:lnTo>
                <a:lnTo>
                  <a:pt x="3824585" y="8071350"/>
                </a:lnTo>
                <a:lnTo>
                  <a:pt x="3798695" y="8088342"/>
                </a:lnTo>
                <a:lnTo>
                  <a:pt x="3785013" y="8092830"/>
                </a:lnTo>
                <a:lnTo>
                  <a:pt x="3706341" y="8135531"/>
                </a:lnTo>
                <a:cubicBezTo>
                  <a:pt x="3621098" y="8171586"/>
                  <a:pt x="3527377" y="8191524"/>
                  <a:pt x="3429000" y="8191524"/>
                </a:cubicBezTo>
                <a:cubicBezTo>
                  <a:pt x="3330623" y="8191524"/>
                  <a:pt x="3236903" y="8171586"/>
                  <a:pt x="3151660" y="8135531"/>
                </a:cubicBezTo>
                <a:lnTo>
                  <a:pt x="3072998" y="8092835"/>
                </a:lnTo>
                <a:lnTo>
                  <a:pt x="3059300" y="8088342"/>
                </a:lnTo>
                <a:lnTo>
                  <a:pt x="3033385" y="8071334"/>
                </a:lnTo>
                <a:lnTo>
                  <a:pt x="3030629" y="8069839"/>
                </a:lnTo>
                <a:lnTo>
                  <a:pt x="3028777" y="8068310"/>
                </a:lnTo>
                <a:lnTo>
                  <a:pt x="2" y="6080676"/>
                </a:lnTo>
                <a:close/>
                <a:moveTo>
                  <a:pt x="6858002" y="0"/>
                </a:moveTo>
                <a:lnTo>
                  <a:pt x="6858002" y="2634972"/>
                </a:lnTo>
                <a:lnTo>
                  <a:pt x="6858002" y="2984308"/>
                </a:lnTo>
                <a:lnTo>
                  <a:pt x="6858002" y="3291840"/>
                </a:lnTo>
                <a:lnTo>
                  <a:pt x="6858002" y="6080675"/>
                </a:lnTo>
                <a:lnTo>
                  <a:pt x="2" y="6080675"/>
                </a:lnTo>
                <a:lnTo>
                  <a:pt x="2" y="3291840"/>
                </a:lnTo>
                <a:lnTo>
                  <a:pt x="0" y="32918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1FB124-05F4-4DE5-84BF-BDAB86C5B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978993"/>
            <a:ext cx="5830952" cy="4900014"/>
          </a:xfrm>
          <a:effectLst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7200">
                <a:latin typeface="Dancing Script" pitchFamily="2" charset="0"/>
              </a:rPr>
              <a:t>Instadroid</a:t>
            </a:r>
            <a:endParaRPr lang="es-ES" sz="7200" dirty="0">
              <a:latin typeface="Dancing Scrip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40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F605BB-82FD-44D2-8174-437550A4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s-ES" sz="3200">
                <a:solidFill>
                  <a:srgbClr val="FFFFFF"/>
                </a:solidFill>
              </a:rPr>
              <a:t>Modelo de usuario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F7BF23A-1101-44B0-B26D-54AFF9368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61" y="711598"/>
            <a:ext cx="6612856" cy="507536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18EFFE-7C65-4B0B-ABA6-F34780681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749" y="2024743"/>
            <a:ext cx="3575737" cy="4016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EN ESTE MODELO SE RECOGEN LOS ASPECTOS MÁS IMPORTANTES A GUARDAR DEL USUARIO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DART PERMITE REALIZAR CONSTRUCTORES CON NOMBRE DE MANERA QUE UNO PUEDE SER EL QUE RECIBA UN JSON Y DEVUELVA AL USUARIO</a:t>
            </a:r>
          </a:p>
        </p:txBody>
      </p:sp>
    </p:spTree>
    <p:extLst>
      <p:ext uri="{BB962C8B-B14F-4D97-AF65-F5344CB8AC3E}">
        <p14:creationId xmlns:p14="http://schemas.microsoft.com/office/powerpoint/2010/main" val="2256692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E2E6DF-82F7-4D26-87F4-3BD90A63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Login</a:t>
            </a:r>
            <a:r>
              <a:rPr lang="es-ES" dirty="0">
                <a:solidFill>
                  <a:srgbClr val="FFFFFF"/>
                </a:solidFill>
              </a:rPr>
              <a:t> y registro en </a:t>
            </a:r>
            <a:r>
              <a:rPr lang="es-ES" dirty="0" err="1">
                <a:solidFill>
                  <a:srgbClr val="FFFFFF"/>
                </a:solidFill>
              </a:rPr>
              <a:t>Firebase</a:t>
            </a:r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D1E2795-C775-4918-89C3-45666F2F7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943" y="740841"/>
            <a:ext cx="4415081" cy="18034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48C075E-BCCF-4810-8DDC-B2A099955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10" y="925286"/>
            <a:ext cx="3331905" cy="1642176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A528D0B-B845-4AEF-A86B-BA0F34DE4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70" y="280652"/>
            <a:ext cx="4064440" cy="2456862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56A2821-FC1A-4BA8-955B-3A6F2088D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UTILIZACIÓN DE EL SERVICIO DE AUTENTICACIÓN PARA REGISTRAR Y LOGEAR USUARIOS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UTILIZANDO REALTIME DATABASE PARA AGREGAR UN NUEVO USUARIO A LA BBDD</a:t>
            </a:r>
          </a:p>
        </p:txBody>
      </p:sp>
    </p:spTree>
    <p:extLst>
      <p:ext uri="{BB962C8B-B14F-4D97-AF65-F5344CB8AC3E}">
        <p14:creationId xmlns:p14="http://schemas.microsoft.com/office/powerpoint/2010/main" val="1332382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1B84A5-37A8-41C8-9A95-8C9BB440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25" y="1303113"/>
            <a:ext cx="3372079" cy="4251775"/>
          </a:xfrm>
          <a:effectLst/>
        </p:spPr>
        <p:txBody>
          <a:bodyPr anchor="ctr">
            <a:normAutofit/>
          </a:bodyPr>
          <a:lstStyle/>
          <a:p>
            <a:r>
              <a:rPr lang="es-ES" sz="3600" dirty="0"/>
              <a:t>Presentación</a:t>
            </a: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8F2977E-E0AE-4EB4-A059-59E908EB8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666761" y="-666761"/>
            <a:ext cx="6858002" cy="8191524"/>
          </a:xfrm>
          <a:custGeom>
            <a:avLst/>
            <a:gdLst>
              <a:gd name="connsiteX0" fmla="*/ 6858002 w 6858002"/>
              <a:gd name="connsiteY0" fmla="*/ 6080676 h 8191524"/>
              <a:gd name="connsiteX1" fmla="*/ 3829244 w 6858002"/>
              <a:gd name="connsiteY1" fmla="*/ 8068294 h 8191524"/>
              <a:gd name="connsiteX2" fmla="*/ 3827371 w 6858002"/>
              <a:gd name="connsiteY2" fmla="*/ 8069839 h 8191524"/>
              <a:gd name="connsiteX3" fmla="*/ 3824585 w 6858002"/>
              <a:gd name="connsiteY3" fmla="*/ 8071350 h 8191524"/>
              <a:gd name="connsiteX4" fmla="*/ 3798695 w 6858002"/>
              <a:gd name="connsiteY4" fmla="*/ 8088342 h 8191524"/>
              <a:gd name="connsiteX5" fmla="*/ 3785013 w 6858002"/>
              <a:gd name="connsiteY5" fmla="*/ 8092830 h 8191524"/>
              <a:gd name="connsiteX6" fmla="*/ 3706341 w 6858002"/>
              <a:gd name="connsiteY6" fmla="*/ 8135531 h 8191524"/>
              <a:gd name="connsiteX7" fmla="*/ 3429000 w 6858002"/>
              <a:gd name="connsiteY7" fmla="*/ 8191524 h 8191524"/>
              <a:gd name="connsiteX8" fmla="*/ 3151660 w 6858002"/>
              <a:gd name="connsiteY8" fmla="*/ 8135531 h 8191524"/>
              <a:gd name="connsiteX9" fmla="*/ 3072998 w 6858002"/>
              <a:gd name="connsiteY9" fmla="*/ 8092835 h 8191524"/>
              <a:gd name="connsiteX10" fmla="*/ 3059300 w 6858002"/>
              <a:gd name="connsiteY10" fmla="*/ 8088342 h 8191524"/>
              <a:gd name="connsiteX11" fmla="*/ 3033385 w 6858002"/>
              <a:gd name="connsiteY11" fmla="*/ 8071334 h 8191524"/>
              <a:gd name="connsiteX12" fmla="*/ 3030629 w 6858002"/>
              <a:gd name="connsiteY12" fmla="*/ 8069839 h 8191524"/>
              <a:gd name="connsiteX13" fmla="*/ 3028777 w 6858002"/>
              <a:gd name="connsiteY13" fmla="*/ 8068310 h 8191524"/>
              <a:gd name="connsiteX14" fmla="*/ 2 w 6858002"/>
              <a:gd name="connsiteY14" fmla="*/ 6080676 h 8191524"/>
              <a:gd name="connsiteX15" fmla="*/ 6858002 w 6858002"/>
              <a:gd name="connsiteY15" fmla="*/ 0 h 8191524"/>
              <a:gd name="connsiteX16" fmla="*/ 6858002 w 6858002"/>
              <a:gd name="connsiteY16" fmla="*/ 2634972 h 8191524"/>
              <a:gd name="connsiteX17" fmla="*/ 6858002 w 6858002"/>
              <a:gd name="connsiteY17" fmla="*/ 2984308 h 8191524"/>
              <a:gd name="connsiteX18" fmla="*/ 6858002 w 6858002"/>
              <a:gd name="connsiteY18" fmla="*/ 3291840 h 8191524"/>
              <a:gd name="connsiteX19" fmla="*/ 6858002 w 6858002"/>
              <a:gd name="connsiteY19" fmla="*/ 6080675 h 8191524"/>
              <a:gd name="connsiteX20" fmla="*/ 2 w 6858002"/>
              <a:gd name="connsiteY20" fmla="*/ 6080675 h 8191524"/>
              <a:gd name="connsiteX21" fmla="*/ 2 w 6858002"/>
              <a:gd name="connsiteY21" fmla="*/ 3291840 h 8191524"/>
              <a:gd name="connsiteX22" fmla="*/ 0 w 6858002"/>
              <a:gd name="connsiteY22" fmla="*/ 3291840 h 8191524"/>
              <a:gd name="connsiteX23" fmla="*/ 0 w 6858002"/>
              <a:gd name="connsiteY23" fmla="*/ 0 h 819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2" h="8191524">
                <a:moveTo>
                  <a:pt x="6858002" y="6080676"/>
                </a:moveTo>
                <a:lnTo>
                  <a:pt x="3829244" y="8068294"/>
                </a:lnTo>
                <a:lnTo>
                  <a:pt x="3827371" y="8069839"/>
                </a:lnTo>
                <a:lnTo>
                  <a:pt x="3824585" y="8071350"/>
                </a:lnTo>
                <a:lnTo>
                  <a:pt x="3798695" y="8088342"/>
                </a:lnTo>
                <a:lnTo>
                  <a:pt x="3785013" y="8092830"/>
                </a:lnTo>
                <a:lnTo>
                  <a:pt x="3706341" y="8135531"/>
                </a:lnTo>
                <a:cubicBezTo>
                  <a:pt x="3621098" y="8171586"/>
                  <a:pt x="3527377" y="8191524"/>
                  <a:pt x="3429000" y="8191524"/>
                </a:cubicBezTo>
                <a:cubicBezTo>
                  <a:pt x="3330623" y="8191524"/>
                  <a:pt x="3236903" y="8171586"/>
                  <a:pt x="3151660" y="8135531"/>
                </a:cubicBezTo>
                <a:lnTo>
                  <a:pt x="3072998" y="8092835"/>
                </a:lnTo>
                <a:lnTo>
                  <a:pt x="3059300" y="8088342"/>
                </a:lnTo>
                <a:lnTo>
                  <a:pt x="3033385" y="8071334"/>
                </a:lnTo>
                <a:lnTo>
                  <a:pt x="3030629" y="8069839"/>
                </a:lnTo>
                <a:lnTo>
                  <a:pt x="3028777" y="8068310"/>
                </a:lnTo>
                <a:lnTo>
                  <a:pt x="2" y="6080676"/>
                </a:lnTo>
                <a:close/>
                <a:moveTo>
                  <a:pt x="6858002" y="0"/>
                </a:moveTo>
                <a:lnTo>
                  <a:pt x="6858002" y="2634972"/>
                </a:lnTo>
                <a:lnTo>
                  <a:pt x="6858002" y="2984308"/>
                </a:lnTo>
                <a:lnTo>
                  <a:pt x="6858002" y="3291840"/>
                </a:lnTo>
                <a:lnTo>
                  <a:pt x="6858002" y="6080675"/>
                </a:lnTo>
                <a:lnTo>
                  <a:pt x="2" y="6080675"/>
                </a:lnTo>
                <a:lnTo>
                  <a:pt x="2" y="3291840"/>
                </a:lnTo>
                <a:lnTo>
                  <a:pt x="0" y="32918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DF555A-3E19-4391-A66D-DFF64A55F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978993"/>
            <a:ext cx="5830952" cy="4900014"/>
          </a:xfrm>
          <a:effectLst/>
        </p:spPr>
        <p:txBody>
          <a:bodyPr>
            <a:normAutofit/>
          </a:bodyPr>
          <a:lstStyle/>
          <a:p>
            <a:r>
              <a:rPr lang="es-ES" dirty="0"/>
              <a:t>RED SOCIAL PARA COMPARTIR FOTOGRAFÍAS Y MOMENTOS</a:t>
            </a:r>
          </a:p>
          <a:p>
            <a:r>
              <a:rPr lang="es-ES" dirty="0"/>
              <a:t>SUBIR, EDITAR BORRAR NUESTRAS PUBLICACIONES</a:t>
            </a:r>
          </a:p>
          <a:p>
            <a:r>
              <a:rPr lang="es-ES" dirty="0"/>
              <a:t>VER PUBLICACIONES DE LOS DEMÁS USUARIOS, COMENTAR Y DAR ME GUSTA</a:t>
            </a:r>
          </a:p>
          <a:p>
            <a:r>
              <a:rPr lang="es-ES" dirty="0"/>
              <a:t>VER Y EDITAR NUESTRO PERFIL</a:t>
            </a:r>
          </a:p>
          <a:p>
            <a:r>
              <a:rPr lang="es-ES" dirty="0"/>
              <a:t>VER LOCALIZACIÓN DE LAS PUBLICACIONES</a:t>
            </a:r>
          </a:p>
          <a:p>
            <a:r>
              <a:rPr lang="es-ES" dirty="0"/>
              <a:t>HACER AMIGOS Y TENER CHATS</a:t>
            </a:r>
          </a:p>
        </p:txBody>
      </p:sp>
    </p:spTree>
    <p:extLst>
      <p:ext uri="{BB962C8B-B14F-4D97-AF65-F5344CB8AC3E}">
        <p14:creationId xmlns:p14="http://schemas.microsoft.com/office/powerpoint/2010/main" val="3715169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D03A81-AA00-484F-B8E3-B695FC351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s-ES" sz="3200">
                <a:solidFill>
                  <a:srgbClr val="FFFFFF"/>
                </a:solidFill>
              </a:rPr>
              <a:t>MODELO DE PUBLICACIÓN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844145-B1B2-4541-A7E3-C367E6576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REPRESENTA LOS DATOS MÁS IMPORTANTES QUE VAMOS A MANEJAR SOBRE PUBLICACIONES EN INSTADROID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1D89616-B3A0-4493-93BC-4557FEF2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263" y="643467"/>
            <a:ext cx="5156797" cy="527242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568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AAC5DA-955C-463E-9CED-03241512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TIMELINE DE PUBLICACIONES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A0140FA-CD1A-498E-A815-ABAFAAC6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675" y="1022324"/>
            <a:ext cx="5196897" cy="1128274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AE6509F-0DC3-4011-B3B3-36C0531B1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05" y="357245"/>
            <a:ext cx="6320265" cy="2853552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49581A9-7E38-4FFA-B689-F5A09DEF7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CONSULTAMOS Y LISTAMOS TODAS LAS PUBLICACIONES DE LA COLECCIÓN DE PUBLICACIONES EN REALTIME DATABASE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POR CADA PUBLICACIÓN, OBTENEMOS LA ID DEL USUARIO CREADOR Y CONSULTAMOS ESE USUARIO EN LA COLECCIÓN DE USUARIOS</a:t>
            </a:r>
          </a:p>
        </p:txBody>
      </p:sp>
    </p:spTree>
    <p:extLst>
      <p:ext uri="{BB962C8B-B14F-4D97-AF65-F5344CB8AC3E}">
        <p14:creationId xmlns:p14="http://schemas.microsoft.com/office/powerpoint/2010/main" val="279073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A4ADDD-84FF-43A8-AF23-CB7BCDC4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>
                <a:solidFill>
                  <a:srgbClr val="FFFFFF"/>
                </a:solidFill>
              </a:rPr>
              <a:t>CREACIÓN, BORRADO Y EDICIÓN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692637-E1F8-4489-A490-08313870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499" y="1140749"/>
            <a:ext cx="5832017" cy="967969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A9B0C2F-FE19-48F5-AB64-8A1EB6FBB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00" y="406658"/>
            <a:ext cx="5673200" cy="2517351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165B498-CA6F-4428-B9BA-26507ED26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CRUD CON LA COLECCIÓN DE PUBLICACIONES</a:t>
            </a:r>
          </a:p>
        </p:txBody>
      </p:sp>
    </p:spTree>
    <p:extLst>
      <p:ext uri="{BB962C8B-B14F-4D97-AF65-F5344CB8AC3E}">
        <p14:creationId xmlns:p14="http://schemas.microsoft.com/office/powerpoint/2010/main" val="3863583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309DCE-E1ED-47EF-8AD0-4E6AB3DA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>
                <a:solidFill>
                  <a:srgbClr val="FFFFFF"/>
                </a:solidFill>
              </a:rPr>
              <a:t>Localización y subida de imagen a Firestore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10718B4-8A38-4CC8-AC40-E2CDE07A9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067" y="2668906"/>
            <a:ext cx="6356480" cy="800276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B8FC4DA-E4B7-4BC6-A634-ADABE77C2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0" y="289131"/>
            <a:ext cx="6051750" cy="220175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7835A1-0163-41F4-ADF2-8C210899E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AL MOMENTO DE SUBIR LA PUBLICACIÓN, SUBIMOS LA IMAGEN A FIRESTORE, OBTENIENDO LA URL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TAMBIÉN OBTENEMOS LA LOCALIZACIÓN DEL DISPOSITIVO</a:t>
            </a:r>
          </a:p>
        </p:txBody>
      </p:sp>
    </p:spTree>
    <p:extLst>
      <p:ext uri="{BB962C8B-B14F-4D97-AF65-F5344CB8AC3E}">
        <p14:creationId xmlns:p14="http://schemas.microsoft.com/office/powerpoint/2010/main" val="202592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635BA2-0E92-49F9-AC18-69A78C7B0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VISUALIZAR LOCALIZACIÓN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F107637-6577-44A3-B744-446F5379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1" y="925286"/>
            <a:ext cx="5196897" cy="1844898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DAC5ACE-431D-4918-AD49-59CF96BD3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36" y="595859"/>
            <a:ext cx="5125047" cy="261493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E8B89A-D496-47A7-B292-738E832E5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SITUAMOS LA CÁMARA Y ESTABLECEMOS MARCADOR CON LA LATITUD Y LONGITUD DE LA PUBLICACIÓN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PINTAMOS EL MAPA DE GOOGLE EN LA PANTALLA Y LE AÑADIMOS LOS MARCADORES Y LA POSICIÓN DE LA CÁMARA</a:t>
            </a:r>
          </a:p>
        </p:txBody>
      </p:sp>
    </p:spTree>
    <p:extLst>
      <p:ext uri="{BB962C8B-B14F-4D97-AF65-F5344CB8AC3E}">
        <p14:creationId xmlns:p14="http://schemas.microsoft.com/office/powerpoint/2010/main" val="4074228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02B7D06-65A1-4093-A78A-1586ADABCB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0682" r="-2" b="-2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19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31F580-C159-47A4-8F7C-102CB854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35" y="345232"/>
            <a:ext cx="5070100" cy="690984"/>
          </a:xfrm>
        </p:spPr>
        <p:txBody>
          <a:bodyPr>
            <a:normAutofit fontScale="90000"/>
          </a:bodyPr>
          <a:lstStyle/>
          <a:p>
            <a:r>
              <a:rPr lang="es-ES" dirty="0"/>
              <a:t>PRUEBAS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8CA4C1-A656-46D1-8EF1-6C690A26A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222310"/>
            <a:ext cx="5055923" cy="482289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s-ES" b="1" i="1" u="sng" dirty="0"/>
          </a:p>
          <a:p>
            <a:pPr marL="0" indent="0">
              <a:buNone/>
            </a:pPr>
            <a:r>
              <a:rPr lang="es-ES" sz="2200" b="1" i="1" u="sng" dirty="0"/>
              <a:t>Plan de pruebas</a:t>
            </a:r>
          </a:p>
          <a:p>
            <a:r>
              <a:rPr lang="es-ES" cap="all" dirty="0"/>
              <a:t>Unitarias:</a:t>
            </a:r>
          </a:p>
          <a:p>
            <a:pPr marL="0" indent="0">
              <a:buNone/>
            </a:pPr>
            <a:r>
              <a:rPr lang="es-ES" cap="all" dirty="0"/>
              <a:t>	- Registro</a:t>
            </a:r>
          </a:p>
          <a:p>
            <a:pPr marL="0" indent="0">
              <a:buNone/>
            </a:pPr>
            <a:r>
              <a:rPr lang="es-ES" cap="all" dirty="0"/>
              <a:t>	- </a:t>
            </a:r>
            <a:r>
              <a:rPr lang="es-ES" cap="all" dirty="0" err="1"/>
              <a:t>Login</a:t>
            </a:r>
            <a:endParaRPr lang="es-ES" cap="all" dirty="0"/>
          </a:p>
          <a:p>
            <a:pPr marL="0" indent="0">
              <a:buNone/>
            </a:pPr>
            <a:r>
              <a:rPr lang="es-ES" cap="all" dirty="0"/>
              <a:t>	- Ver timeline</a:t>
            </a:r>
          </a:p>
          <a:p>
            <a:pPr marL="0" indent="0">
              <a:buNone/>
            </a:pPr>
            <a:r>
              <a:rPr lang="es-ES" cap="all" dirty="0"/>
              <a:t>	- Subir foto</a:t>
            </a:r>
          </a:p>
          <a:p>
            <a:pPr marL="0" indent="0">
              <a:buNone/>
            </a:pPr>
            <a:r>
              <a:rPr lang="es-ES" cap="all" dirty="0"/>
              <a:t>	- Editar foto</a:t>
            </a:r>
          </a:p>
          <a:p>
            <a:pPr marL="0" indent="0">
              <a:buNone/>
            </a:pPr>
            <a:r>
              <a:rPr lang="es-ES" cap="all" dirty="0"/>
              <a:t>	- Ver localización foto</a:t>
            </a:r>
          </a:p>
          <a:p>
            <a:pPr marL="0" indent="0">
              <a:buNone/>
            </a:pPr>
            <a:r>
              <a:rPr lang="es-ES" cap="all" dirty="0"/>
              <a:t>	- Eliminar foto</a:t>
            </a:r>
          </a:p>
          <a:p>
            <a:r>
              <a:rPr lang="es-ES" cap="all" dirty="0"/>
              <a:t>Del sistema:</a:t>
            </a:r>
          </a:p>
          <a:p>
            <a:pPr marL="0" indent="0">
              <a:buNone/>
            </a:pPr>
            <a:r>
              <a:rPr lang="es-ES" cap="all" dirty="0"/>
              <a:t>	- Pruebas con usuario no especializado (facilidad de uso)</a:t>
            </a:r>
          </a:p>
          <a:p>
            <a:pPr marL="0" indent="0">
              <a:buNone/>
            </a:pPr>
            <a:r>
              <a:rPr lang="es-ES" cap="all" dirty="0"/>
              <a:t>	- Prueba de seguridad (autenticación)</a:t>
            </a:r>
          </a:p>
          <a:p>
            <a:endParaRPr lang="es-ES" b="1" i="1" dirty="0"/>
          </a:p>
          <a:p>
            <a:pPr marL="0" indent="0">
              <a:buNone/>
            </a:pPr>
            <a:endParaRPr lang="es-ES" b="1" i="1" u="sng" dirty="0"/>
          </a:p>
        </p:txBody>
      </p:sp>
    </p:spTree>
    <p:extLst>
      <p:ext uri="{BB962C8B-B14F-4D97-AF65-F5344CB8AC3E}">
        <p14:creationId xmlns:p14="http://schemas.microsoft.com/office/powerpoint/2010/main" val="2912855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10C524-E9C8-4203-8745-D3E6F62AA1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6975" r="23706" b="-2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9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8B9AD-0D1D-401E-BAA3-D78E76F6C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r>
              <a:rPr lang="es-ES" dirty="0"/>
              <a:t>Lanzamiento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BD8C5C-D189-422F-A925-1D0B29C0B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5592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BACKEND DESPLEGADO EN FIREBASE </a:t>
            </a:r>
            <a:r>
              <a:rPr lang="es-ES" dirty="0">
                <a:sym typeface="Wingdings" panose="05000000000000000000" pitchFamily="2" charset="2"/>
              </a:rPr>
              <a:t> CADA SERVICIO DE FIREBASE SE DESPLIEGA CUANDO LO ACTIVAMOS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CLIENTE  DESPLIEGUE EN TIENDAS DE APLICACIONES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5446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18DD3-4C95-491B-901B-14E10E2BE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2122" b="969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1" name="Rectangle 5">
            <a:extLst>
              <a:ext uri="{FF2B5EF4-FFF2-40B4-BE49-F238E27FC236}">
                <a16:creationId xmlns:a16="http://schemas.microsoft.com/office/drawing/2014/main" id="{E6C93A5D-0985-4386-8EC7-3EE1F82A8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40967" cy="6858000"/>
          </a:xfrm>
          <a:custGeom>
            <a:avLst/>
            <a:gdLst/>
            <a:ahLst/>
            <a:cxnLst/>
            <a:rect l="l" t="t" r="r" b="b"/>
            <a:pathLst>
              <a:path w="6040967" h="6858000">
                <a:moveTo>
                  <a:pt x="0" y="0"/>
                </a:moveTo>
                <a:lnTo>
                  <a:pt x="6040967" y="0"/>
                </a:lnTo>
                <a:lnTo>
                  <a:pt x="6040967" y="1900238"/>
                </a:lnTo>
                <a:lnTo>
                  <a:pt x="5670550" y="2178050"/>
                </a:lnTo>
                <a:lnTo>
                  <a:pt x="5666317" y="2184400"/>
                </a:lnTo>
                <a:lnTo>
                  <a:pt x="5659967" y="2193925"/>
                </a:lnTo>
                <a:lnTo>
                  <a:pt x="5653617" y="2201863"/>
                </a:lnTo>
                <a:lnTo>
                  <a:pt x="5653617" y="2211388"/>
                </a:lnTo>
                <a:lnTo>
                  <a:pt x="5653617" y="2220913"/>
                </a:lnTo>
                <a:lnTo>
                  <a:pt x="5659967" y="2228850"/>
                </a:lnTo>
                <a:lnTo>
                  <a:pt x="5666317" y="2238375"/>
                </a:lnTo>
                <a:lnTo>
                  <a:pt x="5670550" y="2244725"/>
                </a:lnTo>
                <a:lnTo>
                  <a:pt x="6040967" y="2522538"/>
                </a:lnTo>
                <a:lnTo>
                  <a:pt x="60409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36028FD2-3146-4CFE-9D16-590EF832D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653617" y="0"/>
            <a:ext cx="6538383" cy="6858000"/>
          </a:xfrm>
          <a:custGeom>
            <a:avLst/>
            <a:gdLst/>
            <a:ahLst/>
            <a:cxnLst/>
            <a:rect l="l" t="t" r="r" b="b"/>
            <a:pathLst>
              <a:path w="6538383" h="6858000">
                <a:moveTo>
                  <a:pt x="387350" y="0"/>
                </a:moveTo>
                <a:lnTo>
                  <a:pt x="4874683" y="0"/>
                </a:lnTo>
                <a:lnTo>
                  <a:pt x="6093883" y="0"/>
                </a:lnTo>
                <a:lnTo>
                  <a:pt x="6538383" y="0"/>
                </a:lnTo>
                <a:lnTo>
                  <a:pt x="6538383" y="6858000"/>
                </a:lnTo>
                <a:lnTo>
                  <a:pt x="6093883" y="6858000"/>
                </a:lnTo>
                <a:lnTo>
                  <a:pt x="4874683" y="6858000"/>
                </a:lnTo>
                <a:lnTo>
                  <a:pt x="387350" y="6858000"/>
                </a:lnTo>
                <a:lnTo>
                  <a:pt x="387350" y="2522538"/>
                </a:lnTo>
                <a:lnTo>
                  <a:pt x="16933" y="2244725"/>
                </a:lnTo>
                <a:lnTo>
                  <a:pt x="12700" y="2238375"/>
                </a:lnTo>
                <a:lnTo>
                  <a:pt x="6350" y="2228850"/>
                </a:lnTo>
                <a:lnTo>
                  <a:pt x="0" y="2220913"/>
                </a:lnTo>
                <a:lnTo>
                  <a:pt x="0" y="2211388"/>
                </a:lnTo>
                <a:lnTo>
                  <a:pt x="0" y="2201863"/>
                </a:lnTo>
                <a:lnTo>
                  <a:pt x="6350" y="2193925"/>
                </a:lnTo>
                <a:lnTo>
                  <a:pt x="12700" y="2184400"/>
                </a:lnTo>
                <a:lnTo>
                  <a:pt x="16933" y="2178050"/>
                </a:lnTo>
                <a:lnTo>
                  <a:pt x="387350" y="190023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AB9E80-D045-48E9-8769-307406B8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333" y="447188"/>
            <a:ext cx="5223934" cy="15594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CONCLUSIÓN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02874C-6DF4-4FC9-B01C-E370524FF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333" y="2413000"/>
            <a:ext cx="5223934" cy="36322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TODA MI FORMACIÓN ME HA AYUDADO</a:t>
            </a:r>
          </a:p>
          <a:p>
            <a:r>
              <a:rPr lang="en-US" dirty="0"/>
              <a:t>¡NECESITAMOS UN CAMBIO DE CURRÍCULO!</a:t>
            </a:r>
          </a:p>
        </p:txBody>
      </p:sp>
    </p:spTree>
    <p:extLst>
      <p:ext uri="{BB962C8B-B14F-4D97-AF65-F5344CB8AC3E}">
        <p14:creationId xmlns:p14="http://schemas.microsoft.com/office/powerpoint/2010/main" val="3772439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52CE7D-E02E-420A-B8D9-147F5CFC6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25" y="1303113"/>
            <a:ext cx="3372079" cy="4251775"/>
          </a:xfrm>
          <a:effectLst/>
        </p:spPr>
        <p:txBody>
          <a:bodyPr anchor="ctr">
            <a:normAutofit/>
          </a:bodyPr>
          <a:lstStyle/>
          <a:p>
            <a:r>
              <a:rPr lang="es-ES" dirty="0"/>
              <a:t>GRACIAS POR SU ATENCIÓN</a:t>
            </a: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8F2977E-E0AE-4EB4-A059-59E908EB8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666761" y="-666761"/>
            <a:ext cx="6858002" cy="8191524"/>
          </a:xfrm>
          <a:custGeom>
            <a:avLst/>
            <a:gdLst>
              <a:gd name="connsiteX0" fmla="*/ 6858002 w 6858002"/>
              <a:gd name="connsiteY0" fmla="*/ 6080676 h 8191524"/>
              <a:gd name="connsiteX1" fmla="*/ 3829244 w 6858002"/>
              <a:gd name="connsiteY1" fmla="*/ 8068294 h 8191524"/>
              <a:gd name="connsiteX2" fmla="*/ 3827371 w 6858002"/>
              <a:gd name="connsiteY2" fmla="*/ 8069839 h 8191524"/>
              <a:gd name="connsiteX3" fmla="*/ 3824585 w 6858002"/>
              <a:gd name="connsiteY3" fmla="*/ 8071350 h 8191524"/>
              <a:gd name="connsiteX4" fmla="*/ 3798695 w 6858002"/>
              <a:gd name="connsiteY4" fmla="*/ 8088342 h 8191524"/>
              <a:gd name="connsiteX5" fmla="*/ 3785013 w 6858002"/>
              <a:gd name="connsiteY5" fmla="*/ 8092830 h 8191524"/>
              <a:gd name="connsiteX6" fmla="*/ 3706341 w 6858002"/>
              <a:gd name="connsiteY6" fmla="*/ 8135531 h 8191524"/>
              <a:gd name="connsiteX7" fmla="*/ 3429000 w 6858002"/>
              <a:gd name="connsiteY7" fmla="*/ 8191524 h 8191524"/>
              <a:gd name="connsiteX8" fmla="*/ 3151660 w 6858002"/>
              <a:gd name="connsiteY8" fmla="*/ 8135531 h 8191524"/>
              <a:gd name="connsiteX9" fmla="*/ 3072998 w 6858002"/>
              <a:gd name="connsiteY9" fmla="*/ 8092835 h 8191524"/>
              <a:gd name="connsiteX10" fmla="*/ 3059300 w 6858002"/>
              <a:gd name="connsiteY10" fmla="*/ 8088342 h 8191524"/>
              <a:gd name="connsiteX11" fmla="*/ 3033385 w 6858002"/>
              <a:gd name="connsiteY11" fmla="*/ 8071334 h 8191524"/>
              <a:gd name="connsiteX12" fmla="*/ 3030629 w 6858002"/>
              <a:gd name="connsiteY12" fmla="*/ 8069839 h 8191524"/>
              <a:gd name="connsiteX13" fmla="*/ 3028777 w 6858002"/>
              <a:gd name="connsiteY13" fmla="*/ 8068310 h 8191524"/>
              <a:gd name="connsiteX14" fmla="*/ 2 w 6858002"/>
              <a:gd name="connsiteY14" fmla="*/ 6080676 h 8191524"/>
              <a:gd name="connsiteX15" fmla="*/ 6858002 w 6858002"/>
              <a:gd name="connsiteY15" fmla="*/ 0 h 8191524"/>
              <a:gd name="connsiteX16" fmla="*/ 6858002 w 6858002"/>
              <a:gd name="connsiteY16" fmla="*/ 2634972 h 8191524"/>
              <a:gd name="connsiteX17" fmla="*/ 6858002 w 6858002"/>
              <a:gd name="connsiteY17" fmla="*/ 2984308 h 8191524"/>
              <a:gd name="connsiteX18" fmla="*/ 6858002 w 6858002"/>
              <a:gd name="connsiteY18" fmla="*/ 3291840 h 8191524"/>
              <a:gd name="connsiteX19" fmla="*/ 6858002 w 6858002"/>
              <a:gd name="connsiteY19" fmla="*/ 6080675 h 8191524"/>
              <a:gd name="connsiteX20" fmla="*/ 2 w 6858002"/>
              <a:gd name="connsiteY20" fmla="*/ 6080675 h 8191524"/>
              <a:gd name="connsiteX21" fmla="*/ 2 w 6858002"/>
              <a:gd name="connsiteY21" fmla="*/ 3291840 h 8191524"/>
              <a:gd name="connsiteX22" fmla="*/ 0 w 6858002"/>
              <a:gd name="connsiteY22" fmla="*/ 3291840 h 8191524"/>
              <a:gd name="connsiteX23" fmla="*/ 0 w 6858002"/>
              <a:gd name="connsiteY23" fmla="*/ 0 h 819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2" h="8191524">
                <a:moveTo>
                  <a:pt x="6858002" y="6080676"/>
                </a:moveTo>
                <a:lnTo>
                  <a:pt x="3829244" y="8068294"/>
                </a:lnTo>
                <a:lnTo>
                  <a:pt x="3827371" y="8069839"/>
                </a:lnTo>
                <a:lnTo>
                  <a:pt x="3824585" y="8071350"/>
                </a:lnTo>
                <a:lnTo>
                  <a:pt x="3798695" y="8088342"/>
                </a:lnTo>
                <a:lnTo>
                  <a:pt x="3785013" y="8092830"/>
                </a:lnTo>
                <a:lnTo>
                  <a:pt x="3706341" y="8135531"/>
                </a:lnTo>
                <a:cubicBezTo>
                  <a:pt x="3621098" y="8171586"/>
                  <a:pt x="3527377" y="8191524"/>
                  <a:pt x="3429000" y="8191524"/>
                </a:cubicBezTo>
                <a:cubicBezTo>
                  <a:pt x="3330623" y="8191524"/>
                  <a:pt x="3236903" y="8171586"/>
                  <a:pt x="3151660" y="8135531"/>
                </a:cubicBezTo>
                <a:lnTo>
                  <a:pt x="3072998" y="8092835"/>
                </a:lnTo>
                <a:lnTo>
                  <a:pt x="3059300" y="8088342"/>
                </a:lnTo>
                <a:lnTo>
                  <a:pt x="3033385" y="8071334"/>
                </a:lnTo>
                <a:lnTo>
                  <a:pt x="3030629" y="8069839"/>
                </a:lnTo>
                <a:lnTo>
                  <a:pt x="3028777" y="8068310"/>
                </a:lnTo>
                <a:lnTo>
                  <a:pt x="2" y="6080676"/>
                </a:lnTo>
                <a:close/>
                <a:moveTo>
                  <a:pt x="6858002" y="0"/>
                </a:moveTo>
                <a:lnTo>
                  <a:pt x="6858002" y="2634972"/>
                </a:lnTo>
                <a:lnTo>
                  <a:pt x="6858002" y="2984308"/>
                </a:lnTo>
                <a:lnTo>
                  <a:pt x="6858002" y="3291840"/>
                </a:lnTo>
                <a:lnTo>
                  <a:pt x="6858002" y="6080675"/>
                </a:lnTo>
                <a:lnTo>
                  <a:pt x="2" y="6080675"/>
                </a:lnTo>
                <a:lnTo>
                  <a:pt x="2" y="3291840"/>
                </a:lnTo>
                <a:lnTo>
                  <a:pt x="0" y="32918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997D33-2B1B-4A88-AE25-ECAAB8AA1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978993"/>
            <a:ext cx="5830952" cy="4900014"/>
          </a:xfrm>
          <a:effectLst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7200" dirty="0" err="1">
                <a:latin typeface="Dancing Script" pitchFamily="2" charset="0"/>
              </a:rPr>
              <a:t>Instadroid</a:t>
            </a:r>
            <a:endParaRPr lang="es-ES" sz="7200" dirty="0">
              <a:latin typeface="Dancing Scrip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04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0035E0-83E9-4676-8DFE-86E5FB2CF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25" y="1303113"/>
            <a:ext cx="3372079" cy="4251775"/>
          </a:xfrm>
          <a:effectLst/>
        </p:spPr>
        <p:txBody>
          <a:bodyPr anchor="ctr">
            <a:normAutofit/>
          </a:bodyPr>
          <a:lstStyle/>
          <a:p>
            <a:r>
              <a:rPr lang="es-ES" dirty="0"/>
              <a:t>Estudio de mercado</a:t>
            </a: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F2977E-E0AE-4EB4-A059-59E908EB8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666761" y="-666761"/>
            <a:ext cx="6858002" cy="8191524"/>
          </a:xfrm>
          <a:custGeom>
            <a:avLst/>
            <a:gdLst>
              <a:gd name="connsiteX0" fmla="*/ 6858002 w 6858002"/>
              <a:gd name="connsiteY0" fmla="*/ 6080676 h 8191524"/>
              <a:gd name="connsiteX1" fmla="*/ 3829244 w 6858002"/>
              <a:gd name="connsiteY1" fmla="*/ 8068294 h 8191524"/>
              <a:gd name="connsiteX2" fmla="*/ 3827371 w 6858002"/>
              <a:gd name="connsiteY2" fmla="*/ 8069839 h 8191524"/>
              <a:gd name="connsiteX3" fmla="*/ 3824585 w 6858002"/>
              <a:gd name="connsiteY3" fmla="*/ 8071350 h 8191524"/>
              <a:gd name="connsiteX4" fmla="*/ 3798695 w 6858002"/>
              <a:gd name="connsiteY4" fmla="*/ 8088342 h 8191524"/>
              <a:gd name="connsiteX5" fmla="*/ 3785013 w 6858002"/>
              <a:gd name="connsiteY5" fmla="*/ 8092830 h 8191524"/>
              <a:gd name="connsiteX6" fmla="*/ 3706341 w 6858002"/>
              <a:gd name="connsiteY6" fmla="*/ 8135531 h 8191524"/>
              <a:gd name="connsiteX7" fmla="*/ 3429000 w 6858002"/>
              <a:gd name="connsiteY7" fmla="*/ 8191524 h 8191524"/>
              <a:gd name="connsiteX8" fmla="*/ 3151660 w 6858002"/>
              <a:gd name="connsiteY8" fmla="*/ 8135531 h 8191524"/>
              <a:gd name="connsiteX9" fmla="*/ 3072998 w 6858002"/>
              <a:gd name="connsiteY9" fmla="*/ 8092835 h 8191524"/>
              <a:gd name="connsiteX10" fmla="*/ 3059300 w 6858002"/>
              <a:gd name="connsiteY10" fmla="*/ 8088342 h 8191524"/>
              <a:gd name="connsiteX11" fmla="*/ 3033385 w 6858002"/>
              <a:gd name="connsiteY11" fmla="*/ 8071334 h 8191524"/>
              <a:gd name="connsiteX12" fmla="*/ 3030629 w 6858002"/>
              <a:gd name="connsiteY12" fmla="*/ 8069839 h 8191524"/>
              <a:gd name="connsiteX13" fmla="*/ 3028777 w 6858002"/>
              <a:gd name="connsiteY13" fmla="*/ 8068310 h 8191524"/>
              <a:gd name="connsiteX14" fmla="*/ 2 w 6858002"/>
              <a:gd name="connsiteY14" fmla="*/ 6080676 h 8191524"/>
              <a:gd name="connsiteX15" fmla="*/ 6858002 w 6858002"/>
              <a:gd name="connsiteY15" fmla="*/ 0 h 8191524"/>
              <a:gd name="connsiteX16" fmla="*/ 6858002 w 6858002"/>
              <a:gd name="connsiteY16" fmla="*/ 2634972 h 8191524"/>
              <a:gd name="connsiteX17" fmla="*/ 6858002 w 6858002"/>
              <a:gd name="connsiteY17" fmla="*/ 2984308 h 8191524"/>
              <a:gd name="connsiteX18" fmla="*/ 6858002 w 6858002"/>
              <a:gd name="connsiteY18" fmla="*/ 3291840 h 8191524"/>
              <a:gd name="connsiteX19" fmla="*/ 6858002 w 6858002"/>
              <a:gd name="connsiteY19" fmla="*/ 6080675 h 8191524"/>
              <a:gd name="connsiteX20" fmla="*/ 2 w 6858002"/>
              <a:gd name="connsiteY20" fmla="*/ 6080675 h 8191524"/>
              <a:gd name="connsiteX21" fmla="*/ 2 w 6858002"/>
              <a:gd name="connsiteY21" fmla="*/ 3291840 h 8191524"/>
              <a:gd name="connsiteX22" fmla="*/ 0 w 6858002"/>
              <a:gd name="connsiteY22" fmla="*/ 3291840 h 8191524"/>
              <a:gd name="connsiteX23" fmla="*/ 0 w 6858002"/>
              <a:gd name="connsiteY23" fmla="*/ 0 h 819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2" h="8191524">
                <a:moveTo>
                  <a:pt x="6858002" y="6080676"/>
                </a:moveTo>
                <a:lnTo>
                  <a:pt x="3829244" y="8068294"/>
                </a:lnTo>
                <a:lnTo>
                  <a:pt x="3827371" y="8069839"/>
                </a:lnTo>
                <a:lnTo>
                  <a:pt x="3824585" y="8071350"/>
                </a:lnTo>
                <a:lnTo>
                  <a:pt x="3798695" y="8088342"/>
                </a:lnTo>
                <a:lnTo>
                  <a:pt x="3785013" y="8092830"/>
                </a:lnTo>
                <a:lnTo>
                  <a:pt x="3706341" y="8135531"/>
                </a:lnTo>
                <a:cubicBezTo>
                  <a:pt x="3621098" y="8171586"/>
                  <a:pt x="3527377" y="8191524"/>
                  <a:pt x="3429000" y="8191524"/>
                </a:cubicBezTo>
                <a:cubicBezTo>
                  <a:pt x="3330623" y="8191524"/>
                  <a:pt x="3236903" y="8171586"/>
                  <a:pt x="3151660" y="8135531"/>
                </a:cubicBezTo>
                <a:lnTo>
                  <a:pt x="3072998" y="8092835"/>
                </a:lnTo>
                <a:lnTo>
                  <a:pt x="3059300" y="8088342"/>
                </a:lnTo>
                <a:lnTo>
                  <a:pt x="3033385" y="8071334"/>
                </a:lnTo>
                <a:lnTo>
                  <a:pt x="3030629" y="8069839"/>
                </a:lnTo>
                <a:lnTo>
                  <a:pt x="3028777" y="8068310"/>
                </a:lnTo>
                <a:lnTo>
                  <a:pt x="2" y="6080676"/>
                </a:lnTo>
                <a:close/>
                <a:moveTo>
                  <a:pt x="6858002" y="0"/>
                </a:moveTo>
                <a:lnTo>
                  <a:pt x="6858002" y="2634972"/>
                </a:lnTo>
                <a:lnTo>
                  <a:pt x="6858002" y="2984308"/>
                </a:lnTo>
                <a:lnTo>
                  <a:pt x="6858002" y="3291840"/>
                </a:lnTo>
                <a:lnTo>
                  <a:pt x="6858002" y="6080675"/>
                </a:lnTo>
                <a:lnTo>
                  <a:pt x="2" y="6080675"/>
                </a:lnTo>
                <a:lnTo>
                  <a:pt x="2" y="3291840"/>
                </a:lnTo>
                <a:lnTo>
                  <a:pt x="0" y="32918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055C9D-A528-4603-8F7A-B10E177F4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978993"/>
            <a:ext cx="5830952" cy="4900014"/>
          </a:xfrm>
          <a:effectLst/>
        </p:spPr>
        <p:txBody>
          <a:bodyPr>
            <a:normAutofit/>
          </a:bodyPr>
          <a:lstStyle/>
          <a:p>
            <a:r>
              <a:rPr lang="es-ES" dirty="0"/>
              <a:t>SECTOR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r>
              <a:rPr lang="es-ES" dirty="0"/>
              <a:t> REDES SOCIALES</a:t>
            </a:r>
          </a:p>
          <a:p>
            <a:r>
              <a:rPr lang="es-ES" dirty="0"/>
              <a:t>TARGET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cap="all" dirty="0">
                <a:sym typeface="Wingdings" panose="05000000000000000000" pitchFamily="2" charset="2"/>
              </a:rPr>
              <a:t>Persona 15-35 años de cualquier parte sin importar su educación o poder adquisitivo</a:t>
            </a:r>
          </a:p>
          <a:p>
            <a:r>
              <a:rPr lang="es-ES" cap="all" dirty="0">
                <a:sym typeface="Wingdings" panose="05000000000000000000" pitchFamily="2" charset="2"/>
              </a:rPr>
              <a:t>Competencia  WHATSAPP, FACEBOOK</a:t>
            </a:r>
          </a:p>
          <a:p>
            <a:r>
              <a:rPr lang="es-ES" cap="all" dirty="0">
                <a:sym typeface="Wingdings" panose="05000000000000000000" pitchFamily="2" charset="2"/>
              </a:rPr>
              <a:t>FORTALEZAS  CERCANÍA DE INSTADROID. Facilidad de adaptación al cambio</a:t>
            </a:r>
          </a:p>
          <a:p>
            <a:r>
              <a:rPr lang="es-ES" cap="all" dirty="0">
                <a:sym typeface="Wingdings" panose="05000000000000000000" pitchFamily="2" charset="2"/>
              </a:rPr>
              <a:t>Debilidades  app nueva en sector muy asentado</a:t>
            </a:r>
          </a:p>
          <a:p>
            <a:r>
              <a:rPr lang="es-ES" cap="all" dirty="0">
                <a:sym typeface="Wingdings" panose="05000000000000000000" pitchFamily="2" charset="2"/>
              </a:rPr>
              <a:t>Oportunidades  adaptación al cambio</a:t>
            </a:r>
          </a:p>
          <a:p>
            <a:r>
              <a:rPr lang="es-ES" cap="all" dirty="0">
                <a:sym typeface="Wingdings" panose="05000000000000000000" pitchFamily="2" charset="2"/>
              </a:rPr>
              <a:t>Amenazas  aplicaciones similares. Cambio en tendencias de consumo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105278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9EDEE8B-1BBF-43C4-B715-9662BCB01F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0341" r="20340" b="-2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23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346912-A003-4D07-85E0-3A2CBA79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83" y="375557"/>
            <a:ext cx="5070100" cy="8309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Planificación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8959C4-DEC3-448D-88FA-391F57FB1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683" y="1206500"/>
            <a:ext cx="5055923" cy="52759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cap="all" dirty="0" err="1"/>
              <a:t>Utilización</a:t>
            </a:r>
            <a:r>
              <a:rPr lang="en-US" cap="all" dirty="0"/>
              <a:t> de Kanban. </a:t>
            </a:r>
            <a:r>
              <a:rPr lang="en-US" cap="all" dirty="0" err="1"/>
              <a:t>GitKraken</a:t>
            </a:r>
            <a:r>
              <a:rPr lang="en-US" cap="all" dirty="0"/>
              <a:t> Boards e Issues de GitHub.</a:t>
            </a:r>
          </a:p>
          <a:p>
            <a:pPr marL="0" indent="0">
              <a:buNone/>
            </a:pPr>
            <a:r>
              <a:rPr lang="en-US" u="sng" cap="all" dirty="0"/>
              <a:t>FECHAS Clave</a:t>
            </a:r>
          </a:p>
          <a:p>
            <a:pPr marL="0" indent="0">
              <a:buNone/>
            </a:pPr>
            <a:r>
              <a:rPr lang="en-US" cap="all" dirty="0"/>
              <a:t>29 OCTUBRE </a:t>
            </a:r>
            <a:r>
              <a:rPr lang="en-US" cap="all" dirty="0">
                <a:sym typeface="Wingdings" panose="05000000000000000000" pitchFamily="2" charset="2"/>
              </a:rPr>
              <a:t> PLANIFICACIÓN Y ANÁLISIS</a:t>
            </a:r>
          </a:p>
          <a:p>
            <a:pPr marL="0" indent="0">
              <a:buNone/>
            </a:pPr>
            <a:r>
              <a:rPr lang="en-US" cap="all" dirty="0">
                <a:sym typeface="Wingdings" panose="05000000000000000000" pitchFamily="2" charset="2"/>
              </a:rPr>
              <a:t>2 DICIEMBRE  DISEÑO DE LA SOLUCIÓN</a:t>
            </a:r>
          </a:p>
          <a:p>
            <a:pPr marL="0" indent="0">
              <a:buNone/>
            </a:pPr>
            <a:r>
              <a:rPr lang="en-US" cap="all" dirty="0">
                <a:sym typeface="Wingdings" panose="05000000000000000000" pitchFamily="2" charset="2"/>
              </a:rPr>
              <a:t>31 DICIEMBRE  IMPLEMENTACIÓN</a:t>
            </a:r>
          </a:p>
          <a:p>
            <a:pPr marL="0" indent="0">
              <a:buNone/>
            </a:pPr>
            <a:r>
              <a:rPr lang="en-US" cap="all" dirty="0">
                <a:sym typeface="Wingdings" panose="05000000000000000000" pitchFamily="2" charset="2"/>
              </a:rPr>
              <a:t>4 ENERO  PRUEBAS</a:t>
            </a:r>
          </a:p>
          <a:p>
            <a:pPr marL="0" indent="0">
              <a:buNone/>
            </a:pPr>
            <a:r>
              <a:rPr lang="en-US" cap="all" dirty="0">
                <a:sym typeface="Wingdings" panose="05000000000000000000" pitchFamily="2" charset="2"/>
              </a:rPr>
              <a:t>5 ENERO  LANZAMIENTO</a:t>
            </a:r>
          </a:p>
          <a:p>
            <a:pPr marL="0" indent="0">
              <a:buNone/>
            </a:pPr>
            <a:r>
              <a:rPr lang="en-US" cap="all" dirty="0">
                <a:sym typeface="Wingdings" panose="05000000000000000000" pitchFamily="2" charset="2"/>
              </a:rPr>
              <a:t>7 ENERO  CONCLUSIONES</a:t>
            </a:r>
          </a:p>
          <a:p>
            <a:pPr marL="0" indent="0">
              <a:buNone/>
            </a:pPr>
            <a:r>
              <a:rPr lang="en-US" cap="all" dirty="0" err="1">
                <a:sym typeface="Wingdings" panose="05000000000000000000" pitchFamily="2" charset="2"/>
              </a:rPr>
              <a:t>Utilización</a:t>
            </a:r>
            <a:r>
              <a:rPr lang="en-US" cap="all" dirty="0">
                <a:sym typeface="Wingdings" panose="05000000000000000000" pitchFamily="2" charset="2"/>
              </a:rPr>
              <a:t> de </a:t>
            </a:r>
            <a:r>
              <a:rPr lang="en-US" cap="all" dirty="0" err="1">
                <a:sym typeface="Wingdings" panose="05000000000000000000" pitchFamily="2" charset="2"/>
              </a:rPr>
              <a:t>gitflow</a:t>
            </a:r>
            <a:r>
              <a:rPr lang="en-US" cap="all" dirty="0">
                <a:sym typeface="Wingdings" panose="05000000000000000000" pitchFamily="2" charset="2"/>
              </a:rPr>
              <a:t> </a:t>
            </a:r>
            <a:r>
              <a:rPr lang="en-US" cap="all" dirty="0" err="1">
                <a:sym typeface="Wingdings" panose="05000000000000000000" pitchFamily="2" charset="2"/>
              </a:rPr>
              <a:t>como</a:t>
            </a:r>
            <a:r>
              <a:rPr lang="en-US" cap="all" dirty="0">
                <a:sym typeface="Wingdings" panose="05000000000000000000" pitchFamily="2" charset="2"/>
              </a:rPr>
              <a:t> workflow</a:t>
            </a:r>
            <a:endParaRPr lang="en-US" cap="all" dirty="0"/>
          </a:p>
          <a:p>
            <a:pPr marL="0" indent="0">
              <a:buNone/>
            </a:pPr>
            <a:endParaRPr lang="en-US" cap="all" dirty="0"/>
          </a:p>
          <a:p>
            <a:pPr marL="0" indent="0">
              <a:buNone/>
            </a:pP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66943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CDDFB3-9BB2-4604-9AE7-85B25BF242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9472" r="21209" b="-2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25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2FFF3F-765C-446C-8BB0-D68775EF9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ESTIMACIÓN DE COSTES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D6BC26-14CF-4349-A0D1-A403AA5FA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55923" cy="36322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PRECIO/HORA 20 € x 110 HORAS = 2200 €</a:t>
            </a:r>
          </a:p>
          <a:p>
            <a:pPr marL="0" indent="0">
              <a:lnSpc>
                <a:spcPct val="90000"/>
              </a:lnSpc>
              <a:buNone/>
            </a:pPr>
            <a:endParaRPr lang="en-US" b="1" i="1" u="sng" dirty="0"/>
          </a:p>
          <a:p>
            <a:pPr marL="0" indent="0">
              <a:lnSpc>
                <a:spcPct val="90000"/>
              </a:lnSpc>
              <a:buNone/>
            </a:pPr>
            <a:r>
              <a:rPr lang="en-US" b="1" i="1" u="sng" dirty="0" err="1"/>
              <a:t>Otros</a:t>
            </a:r>
            <a:r>
              <a:rPr lang="en-US" b="1" i="1" u="sng" dirty="0"/>
              <a:t> </a:t>
            </a:r>
            <a:r>
              <a:rPr lang="en-US" b="1" i="1" u="sng" dirty="0" err="1"/>
              <a:t>conceptos</a:t>
            </a:r>
            <a:endParaRPr lang="en-US" b="1" i="1" u="sng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EMULADOR IOS 25 €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DESPLIGUE EN TIENDAS A CARGO DEL CLIENTE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FIREBASE EN FUNCIÓN DE PETICIONES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TOTAL CON IVA: 2837.45 €</a:t>
            </a:r>
          </a:p>
        </p:txBody>
      </p:sp>
    </p:spTree>
    <p:extLst>
      <p:ext uri="{BB962C8B-B14F-4D97-AF65-F5344CB8AC3E}">
        <p14:creationId xmlns:p14="http://schemas.microsoft.com/office/powerpoint/2010/main" val="1478706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1869D3-4E3A-4F86-A215-528BA62724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0682" r="-2" b="-2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9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3936E4-2689-40AF-8C1C-AF12BFC9B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r>
              <a:rPr lang="es-ES" dirty="0"/>
              <a:t>HERRAMIENTAS UTILIZADAS</a:t>
            </a:r>
          </a:p>
        </p:txBody>
      </p:sp>
      <p:pic>
        <p:nvPicPr>
          <p:cNvPr id="6" name="Marcador de contenido 5" descr="Icono&#10;&#10;Descripción generada automáticamente">
            <a:extLst>
              <a:ext uri="{FF2B5EF4-FFF2-40B4-BE49-F238E27FC236}">
                <a16:creationId xmlns:a16="http://schemas.microsoft.com/office/drawing/2014/main" id="{E2794282-D67F-4FB6-AD94-C0D1BB1F5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167" y="3379879"/>
            <a:ext cx="1359131" cy="1359131"/>
          </a:xfrm>
        </p:spPr>
      </p:pic>
      <p:pic>
        <p:nvPicPr>
          <p:cNvPr id="13" name="Imagen 12" descr="Un dibujo de una cara feliz&#10;&#10;Descripción generada automáticamente con confianza media">
            <a:extLst>
              <a:ext uri="{FF2B5EF4-FFF2-40B4-BE49-F238E27FC236}">
                <a16:creationId xmlns:a16="http://schemas.microsoft.com/office/drawing/2014/main" id="{E6B5EFD5-A669-4696-9866-248C92506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920" y="2155639"/>
            <a:ext cx="1858256" cy="104526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54FFDD0-FF25-4FA0-95C1-FD996186C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6" y="3656469"/>
            <a:ext cx="1831623" cy="1025709"/>
          </a:xfrm>
          <a:prstGeom prst="rect">
            <a:avLst/>
          </a:prstGeom>
        </p:spPr>
      </p:pic>
      <p:pic>
        <p:nvPicPr>
          <p:cNvPr id="17" name="Imagen 16" descr="Logotipo, Icono&#10;&#10;Descripción generada automáticamente">
            <a:extLst>
              <a:ext uri="{FF2B5EF4-FFF2-40B4-BE49-F238E27FC236}">
                <a16:creationId xmlns:a16="http://schemas.microsoft.com/office/drawing/2014/main" id="{31E89740-FFA5-4016-84B3-CDA3EAC225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4" y="2155639"/>
            <a:ext cx="1299161" cy="1224240"/>
          </a:xfrm>
          <a:prstGeom prst="rect">
            <a:avLst/>
          </a:prstGeom>
        </p:spPr>
      </p:pic>
      <p:pic>
        <p:nvPicPr>
          <p:cNvPr id="19" name="Imagen 18" descr="Logotipo&#10;&#10;Descripción generada automáticamente">
            <a:extLst>
              <a:ext uri="{FF2B5EF4-FFF2-40B4-BE49-F238E27FC236}">
                <a16:creationId xmlns:a16="http://schemas.microsoft.com/office/drawing/2014/main" id="{940DF139-2291-4206-86DF-E5685D176A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01" y="3836163"/>
            <a:ext cx="1299161" cy="666322"/>
          </a:xfrm>
          <a:prstGeom prst="rect">
            <a:avLst/>
          </a:prstGeom>
        </p:spPr>
      </p:pic>
      <p:pic>
        <p:nvPicPr>
          <p:cNvPr id="21" name="Imagen 20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6C691C0D-F0B5-4B77-8BF5-0691EB65DB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5257801"/>
            <a:ext cx="1558301" cy="900561"/>
          </a:xfrm>
          <a:prstGeom prst="rect">
            <a:avLst/>
          </a:prstGeom>
        </p:spPr>
      </p:pic>
      <p:pic>
        <p:nvPicPr>
          <p:cNvPr id="1026" name="Picture 2" descr="Store | GitKraken">
            <a:extLst>
              <a:ext uri="{FF2B5EF4-FFF2-40B4-BE49-F238E27FC236}">
                <a16:creationId xmlns:a16="http://schemas.microsoft.com/office/drawing/2014/main" id="{C4E6CF48-C86B-4C66-942A-A1E2ED6E9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02" y="5069345"/>
            <a:ext cx="1944674" cy="108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373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FCEF67-4D9F-4717-9781-79686FA04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25" y="1303113"/>
            <a:ext cx="3372079" cy="4251775"/>
          </a:xfrm>
          <a:effectLst/>
        </p:spPr>
        <p:txBody>
          <a:bodyPr anchor="ctr">
            <a:normAutofit/>
          </a:bodyPr>
          <a:lstStyle/>
          <a:p>
            <a:r>
              <a:rPr lang="es-ES"/>
              <a:t>Prevención de riesgos</a:t>
            </a:r>
            <a:endParaRPr lang="es-ES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8F2977E-E0AE-4EB4-A059-59E908EB8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666761" y="-666761"/>
            <a:ext cx="6858002" cy="8191524"/>
          </a:xfrm>
          <a:custGeom>
            <a:avLst/>
            <a:gdLst>
              <a:gd name="connsiteX0" fmla="*/ 6858002 w 6858002"/>
              <a:gd name="connsiteY0" fmla="*/ 6080676 h 8191524"/>
              <a:gd name="connsiteX1" fmla="*/ 3829244 w 6858002"/>
              <a:gd name="connsiteY1" fmla="*/ 8068294 h 8191524"/>
              <a:gd name="connsiteX2" fmla="*/ 3827371 w 6858002"/>
              <a:gd name="connsiteY2" fmla="*/ 8069839 h 8191524"/>
              <a:gd name="connsiteX3" fmla="*/ 3824585 w 6858002"/>
              <a:gd name="connsiteY3" fmla="*/ 8071350 h 8191524"/>
              <a:gd name="connsiteX4" fmla="*/ 3798695 w 6858002"/>
              <a:gd name="connsiteY4" fmla="*/ 8088342 h 8191524"/>
              <a:gd name="connsiteX5" fmla="*/ 3785013 w 6858002"/>
              <a:gd name="connsiteY5" fmla="*/ 8092830 h 8191524"/>
              <a:gd name="connsiteX6" fmla="*/ 3706341 w 6858002"/>
              <a:gd name="connsiteY6" fmla="*/ 8135531 h 8191524"/>
              <a:gd name="connsiteX7" fmla="*/ 3429000 w 6858002"/>
              <a:gd name="connsiteY7" fmla="*/ 8191524 h 8191524"/>
              <a:gd name="connsiteX8" fmla="*/ 3151660 w 6858002"/>
              <a:gd name="connsiteY8" fmla="*/ 8135531 h 8191524"/>
              <a:gd name="connsiteX9" fmla="*/ 3072998 w 6858002"/>
              <a:gd name="connsiteY9" fmla="*/ 8092835 h 8191524"/>
              <a:gd name="connsiteX10" fmla="*/ 3059300 w 6858002"/>
              <a:gd name="connsiteY10" fmla="*/ 8088342 h 8191524"/>
              <a:gd name="connsiteX11" fmla="*/ 3033385 w 6858002"/>
              <a:gd name="connsiteY11" fmla="*/ 8071334 h 8191524"/>
              <a:gd name="connsiteX12" fmla="*/ 3030629 w 6858002"/>
              <a:gd name="connsiteY12" fmla="*/ 8069839 h 8191524"/>
              <a:gd name="connsiteX13" fmla="*/ 3028777 w 6858002"/>
              <a:gd name="connsiteY13" fmla="*/ 8068310 h 8191524"/>
              <a:gd name="connsiteX14" fmla="*/ 2 w 6858002"/>
              <a:gd name="connsiteY14" fmla="*/ 6080676 h 8191524"/>
              <a:gd name="connsiteX15" fmla="*/ 6858002 w 6858002"/>
              <a:gd name="connsiteY15" fmla="*/ 0 h 8191524"/>
              <a:gd name="connsiteX16" fmla="*/ 6858002 w 6858002"/>
              <a:gd name="connsiteY16" fmla="*/ 2634972 h 8191524"/>
              <a:gd name="connsiteX17" fmla="*/ 6858002 w 6858002"/>
              <a:gd name="connsiteY17" fmla="*/ 2984308 h 8191524"/>
              <a:gd name="connsiteX18" fmla="*/ 6858002 w 6858002"/>
              <a:gd name="connsiteY18" fmla="*/ 3291840 h 8191524"/>
              <a:gd name="connsiteX19" fmla="*/ 6858002 w 6858002"/>
              <a:gd name="connsiteY19" fmla="*/ 6080675 h 8191524"/>
              <a:gd name="connsiteX20" fmla="*/ 2 w 6858002"/>
              <a:gd name="connsiteY20" fmla="*/ 6080675 h 8191524"/>
              <a:gd name="connsiteX21" fmla="*/ 2 w 6858002"/>
              <a:gd name="connsiteY21" fmla="*/ 3291840 h 8191524"/>
              <a:gd name="connsiteX22" fmla="*/ 0 w 6858002"/>
              <a:gd name="connsiteY22" fmla="*/ 3291840 h 8191524"/>
              <a:gd name="connsiteX23" fmla="*/ 0 w 6858002"/>
              <a:gd name="connsiteY23" fmla="*/ 0 h 819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2" h="8191524">
                <a:moveTo>
                  <a:pt x="6858002" y="6080676"/>
                </a:moveTo>
                <a:lnTo>
                  <a:pt x="3829244" y="8068294"/>
                </a:lnTo>
                <a:lnTo>
                  <a:pt x="3827371" y="8069839"/>
                </a:lnTo>
                <a:lnTo>
                  <a:pt x="3824585" y="8071350"/>
                </a:lnTo>
                <a:lnTo>
                  <a:pt x="3798695" y="8088342"/>
                </a:lnTo>
                <a:lnTo>
                  <a:pt x="3785013" y="8092830"/>
                </a:lnTo>
                <a:lnTo>
                  <a:pt x="3706341" y="8135531"/>
                </a:lnTo>
                <a:cubicBezTo>
                  <a:pt x="3621098" y="8171586"/>
                  <a:pt x="3527377" y="8191524"/>
                  <a:pt x="3429000" y="8191524"/>
                </a:cubicBezTo>
                <a:cubicBezTo>
                  <a:pt x="3330623" y="8191524"/>
                  <a:pt x="3236903" y="8171586"/>
                  <a:pt x="3151660" y="8135531"/>
                </a:cubicBezTo>
                <a:lnTo>
                  <a:pt x="3072998" y="8092835"/>
                </a:lnTo>
                <a:lnTo>
                  <a:pt x="3059300" y="8088342"/>
                </a:lnTo>
                <a:lnTo>
                  <a:pt x="3033385" y="8071334"/>
                </a:lnTo>
                <a:lnTo>
                  <a:pt x="3030629" y="8069839"/>
                </a:lnTo>
                <a:lnTo>
                  <a:pt x="3028777" y="8068310"/>
                </a:lnTo>
                <a:lnTo>
                  <a:pt x="2" y="6080676"/>
                </a:lnTo>
                <a:close/>
                <a:moveTo>
                  <a:pt x="6858002" y="0"/>
                </a:moveTo>
                <a:lnTo>
                  <a:pt x="6858002" y="2634972"/>
                </a:lnTo>
                <a:lnTo>
                  <a:pt x="6858002" y="2984308"/>
                </a:lnTo>
                <a:lnTo>
                  <a:pt x="6858002" y="3291840"/>
                </a:lnTo>
                <a:lnTo>
                  <a:pt x="6858002" y="6080675"/>
                </a:lnTo>
                <a:lnTo>
                  <a:pt x="2" y="6080675"/>
                </a:lnTo>
                <a:lnTo>
                  <a:pt x="2" y="3291840"/>
                </a:lnTo>
                <a:lnTo>
                  <a:pt x="0" y="32918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4AA99097-8712-4D33-8E9D-B7580221E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978993"/>
            <a:ext cx="5830952" cy="4900014"/>
          </a:xfrm>
          <a:effectLst/>
        </p:spPr>
        <p:txBody>
          <a:bodyPr>
            <a:normAutofit/>
          </a:bodyPr>
          <a:lstStyle/>
          <a:p>
            <a:r>
              <a:rPr lang="es-ES"/>
              <a:t>RIESGOS TÍPICOS DE LA PROFESIÓN</a:t>
            </a:r>
          </a:p>
          <a:p>
            <a:r>
              <a:rPr lang="es-ES"/>
              <a:t>DOLORES DE ESPALDA, FATIGA VISUAL</a:t>
            </a:r>
          </a:p>
          <a:p>
            <a:r>
              <a:rPr lang="es-ES"/>
              <a:t>SOLUCIONES DESDE LA ERGONOMÍA (SILLAS, PANTALLAS EYE CARE)</a:t>
            </a:r>
          </a:p>
          <a:p>
            <a:r>
              <a:rPr lang="es-ES"/>
              <a:t>RIESGOS TÍPICOS DE PROYECTOS DE DESARROLLO </a:t>
            </a:r>
            <a:r>
              <a:rPr lang="es-ES">
                <a:sym typeface="Wingdings" panose="05000000000000000000" pitchFamily="2" charset="2"/>
              </a:rPr>
              <a:t> CONSULTAR DOCUMENTACION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3280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4026D1-6D35-4711-9DFA-B24E12750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032918"/>
            <a:ext cx="5452533" cy="4792165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/>
              <a:t>ANÁLISIS DE LA SOLUCIÓN</a:t>
            </a: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499057-8E82-4170-BCF2-F5257B436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2281574"/>
            <a:ext cx="3994015" cy="2294852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7200" b="1" dirty="0" err="1">
                <a:latin typeface="Dancing Script" pitchFamily="2" charset="0"/>
              </a:rPr>
              <a:t>Instadroid</a:t>
            </a:r>
            <a:endParaRPr lang="en-US" sz="7200" b="1" dirty="0">
              <a:latin typeface="Dancing Scrip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48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E75D80-947F-49D3-89E2-0DAA6D204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9091" t="7329" b="16062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1" name="Rectangle 5">
            <a:extLst>
              <a:ext uri="{FF2B5EF4-FFF2-40B4-BE49-F238E27FC236}">
                <a16:creationId xmlns:a16="http://schemas.microsoft.com/office/drawing/2014/main" id="{BFBD78D0-8C17-49D9-94BC-BFF758441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0"/>
            <a:ext cx="6040967" cy="6858000"/>
          </a:xfrm>
          <a:custGeom>
            <a:avLst/>
            <a:gdLst/>
            <a:ahLst/>
            <a:cxnLst/>
            <a:rect l="l" t="t" r="r" b="b"/>
            <a:pathLst>
              <a:path w="6040967" h="6858000">
                <a:moveTo>
                  <a:pt x="0" y="0"/>
                </a:moveTo>
                <a:lnTo>
                  <a:pt x="6040967" y="0"/>
                </a:lnTo>
                <a:lnTo>
                  <a:pt x="6040967" y="1900238"/>
                </a:lnTo>
                <a:lnTo>
                  <a:pt x="5670550" y="2178050"/>
                </a:lnTo>
                <a:lnTo>
                  <a:pt x="5666317" y="2184400"/>
                </a:lnTo>
                <a:lnTo>
                  <a:pt x="5659967" y="2193925"/>
                </a:lnTo>
                <a:lnTo>
                  <a:pt x="5653617" y="2201863"/>
                </a:lnTo>
                <a:lnTo>
                  <a:pt x="5653617" y="2211388"/>
                </a:lnTo>
                <a:lnTo>
                  <a:pt x="5653617" y="2220913"/>
                </a:lnTo>
                <a:lnTo>
                  <a:pt x="5659967" y="2228850"/>
                </a:lnTo>
                <a:lnTo>
                  <a:pt x="5666317" y="2238375"/>
                </a:lnTo>
                <a:lnTo>
                  <a:pt x="5670550" y="2244725"/>
                </a:lnTo>
                <a:lnTo>
                  <a:pt x="6040967" y="2522538"/>
                </a:lnTo>
                <a:lnTo>
                  <a:pt x="6040967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68000">
                <a:schemeClr val="accent1">
                  <a:alpha val="7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A152BA23-E797-46EB-8BCF-6CB26DE51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653617" y="0"/>
            <a:ext cx="6538383" cy="6858000"/>
          </a:xfrm>
          <a:custGeom>
            <a:avLst/>
            <a:gdLst/>
            <a:ahLst/>
            <a:cxnLst/>
            <a:rect l="l" t="t" r="r" b="b"/>
            <a:pathLst>
              <a:path w="6538383" h="6858000">
                <a:moveTo>
                  <a:pt x="387350" y="0"/>
                </a:moveTo>
                <a:lnTo>
                  <a:pt x="4874683" y="0"/>
                </a:lnTo>
                <a:lnTo>
                  <a:pt x="6093883" y="0"/>
                </a:lnTo>
                <a:lnTo>
                  <a:pt x="6538383" y="0"/>
                </a:lnTo>
                <a:lnTo>
                  <a:pt x="6538383" y="6858000"/>
                </a:lnTo>
                <a:lnTo>
                  <a:pt x="6093883" y="6858000"/>
                </a:lnTo>
                <a:lnTo>
                  <a:pt x="4874683" y="6858000"/>
                </a:lnTo>
                <a:lnTo>
                  <a:pt x="387350" y="6858000"/>
                </a:lnTo>
                <a:lnTo>
                  <a:pt x="387350" y="2522538"/>
                </a:lnTo>
                <a:lnTo>
                  <a:pt x="16933" y="2244725"/>
                </a:lnTo>
                <a:lnTo>
                  <a:pt x="12700" y="2238375"/>
                </a:lnTo>
                <a:lnTo>
                  <a:pt x="6350" y="2228850"/>
                </a:lnTo>
                <a:lnTo>
                  <a:pt x="0" y="2220913"/>
                </a:lnTo>
                <a:lnTo>
                  <a:pt x="0" y="2211388"/>
                </a:lnTo>
                <a:lnTo>
                  <a:pt x="0" y="2201863"/>
                </a:lnTo>
                <a:lnTo>
                  <a:pt x="6350" y="2193925"/>
                </a:lnTo>
                <a:lnTo>
                  <a:pt x="12700" y="2184400"/>
                </a:lnTo>
                <a:lnTo>
                  <a:pt x="16933" y="2178050"/>
                </a:lnTo>
                <a:lnTo>
                  <a:pt x="387350" y="1900238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A62DD-E654-453F-9CCB-8103A7EB1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333" y="447188"/>
            <a:ext cx="5223934" cy="1559412"/>
          </a:xfrm>
        </p:spPr>
        <p:txBody>
          <a:bodyPr>
            <a:normAutofit/>
          </a:bodyPr>
          <a:lstStyle/>
          <a:p>
            <a:r>
              <a:rPr lang="es-ES" dirty="0"/>
              <a:t>REQUISITOS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F36BC7-47EE-4D98-8803-546B796FD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333" y="2413000"/>
            <a:ext cx="5223934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1500" dirty="0"/>
              <a:t>FUNCIONALES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500" dirty="0"/>
              <a:t>	- </a:t>
            </a:r>
            <a:r>
              <a:rPr lang="es-ES" sz="1500" cap="all" dirty="0"/>
              <a:t>Ver timeline de publicaciones en </a:t>
            </a:r>
            <a:r>
              <a:rPr lang="es-ES" sz="1500" dirty="0"/>
              <a:t>tiempo real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500" dirty="0"/>
              <a:t>	- </a:t>
            </a:r>
            <a:r>
              <a:rPr lang="es-ES" sz="1500" cap="all" dirty="0"/>
              <a:t>Subir, editar, borrar publicaciones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500" cap="all" dirty="0"/>
              <a:t>	- Ver localización de las fotos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500" cap="all" dirty="0"/>
              <a:t>	- Registro, </a:t>
            </a:r>
            <a:r>
              <a:rPr lang="es-ES" sz="1500" cap="all" dirty="0" err="1"/>
              <a:t>login</a:t>
            </a:r>
            <a:endParaRPr lang="es-ES" sz="1500" cap="all" dirty="0"/>
          </a:p>
          <a:p>
            <a:pPr>
              <a:lnSpc>
                <a:spcPct val="90000"/>
              </a:lnSpc>
            </a:pPr>
            <a:r>
              <a:rPr lang="es-ES" sz="1500" dirty="0"/>
              <a:t>NO FUNCIONALES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500" dirty="0"/>
              <a:t>	- </a:t>
            </a:r>
            <a:r>
              <a:rPr lang="es-ES" sz="1500" cap="all" dirty="0"/>
              <a:t>Multiplataforma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500" cap="all" dirty="0"/>
              <a:t>	- </a:t>
            </a:r>
            <a:r>
              <a:rPr lang="es-ES" sz="1500" cap="all" dirty="0" err="1"/>
              <a:t>Backend</a:t>
            </a:r>
            <a:r>
              <a:rPr lang="es-ES" sz="1500" cap="all" dirty="0"/>
              <a:t> en servidor </a:t>
            </a:r>
            <a:r>
              <a:rPr lang="es-ES" sz="1500" cap="all" dirty="0" err="1"/>
              <a:t>securizado</a:t>
            </a:r>
            <a:endParaRPr lang="es-ES" sz="1500" cap="all" dirty="0"/>
          </a:p>
          <a:p>
            <a:pPr>
              <a:lnSpc>
                <a:spcPct val="90000"/>
              </a:lnSpc>
            </a:pPr>
            <a:r>
              <a:rPr lang="es-ES" sz="1500" dirty="0"/>
              <a:t>INFORMACIÓN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500" dirty="0"/>
              <a:t>	</a:t>
            </a:r>
            <a:r>
              <a:rPr lang="es-ES" sz="1500" cap="all" dirty="0"/>
              <a:t>- Usuario, Publicación, Mensaje, 			Comentario, Relación de amistad</a:t>
            </a:r>
          </a:p>
          <a:p>
            <a:pPr marL="0" indent="0">
              <a:lnSpc>
                <a:spcPct val="90000"/>
              </a:lnSpc>
              <a:buNone/>
            </a:pP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37449672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693</Words>
  <Application>Microsoft Office PowerPoint</Application>
  <PresentationFormat>Panorámica</PresentationFormat>
  <Paragraphs>121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Century Gothic</vt:lpstr>
      <vt:lpstr>Dancing Script</vt:lpstr>
      <vt:lpstr>Wingdings 2</vt:lpstr>
      <vt:lpstr>Citable</vt:lpstr>
      <vt:lpstr>Instadroid</vt:lpstr>
      <vt:lpstr>Presentación</vt:lpstr>
      <vt:lpstr>Estudio de mercado</vt:lpstr>
      <vt:lpstr>Planificación</vt:lpstr>
      <vt:lpstr>ESTIMACIÓN DE COSTES</vt:lpstr>
      <vt:lpstr>HERRAMIENTAS UTILIZADAS</vt:lpstr>
      <vt:lpstr>Prevención de riesgos</vt:lpstr>
      <vt:lpstr>ANÁLISIS DE LA SOLUCIÓN</vt:lpstr>
      <vt:lpstr>REQUISITOS</vt:lpstr>
      <vt:lpstr>CASOS DE USO</vt:lpstr>
      <vt:lpstr>DISEÑO DE LA SOLUCIÓN </vt:lpstr>
      <vt:lpstr>PROTOTIPADO UI</vt:lpstr>
      <vt:lpstr>Diagrama de clases</vt:lpstr>
      <vt:lpstr>PERSISTENCIA DE LA INFORMACIÓN</vt:lpstr>
      <vt:lpstr>DISEÑO DE LA ARQUITECTURA</vt:lpstr>
      <vt:lpstr>JUSTIFICACIÓN TECNOLÓGICA</vt:lpstr>
      <vt:lpstr>DEMO: ASPECTOS MÁS RELEVANTES</vt:lpstr>
      <vt:lpstr>Modelo de usuario</vt:lpstr>
      <vt:lpstr>Login y registro en Firebase</vt:lpstr>
      <vt:lpstr>MODELO DE PUBLICACIÓN</vt:lpstr>
      <vt:lpstr>TIMELINE DE PUBLICACIONES</vt:lpstr>
      <vt:lpstr>CREACIÓN, BORRADO Y EDICIÓN </vt:lpstr>
      <vt:lpstr>Localización y subida de imagen a Firestore</vt:lpstr>
      <vt:lpstr>VISUALIZAR LOCALIZACIÓN</vt:lpstr>
      <vt:lpstr>PRUEBAS </vt:lpstr>
      <vt:lpstr>Lanzamiento </vt:lpstr>
      <vt:lpstr>CONCLUSIÓN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Instadroid</dc:title>
  <dc:creator>Carlos González Díez</dc:creator>
  <cp:lastModifiedBy>Carlos González Díez</cp:lastModifiedBy>
  <cp:revision>3</cp:revision>
  <dcterms:created xsi:type="dcterms:W3CDTF">2021-01-24T10:35:47Z</dcterms:created>
  <dcterms:modified xsi:type="dcterms:W3CDTF">2021-01-24T21:27:06Z</dcterms:modified>
</cp:coreProperties>
</file>